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Lst>
  <p:notesMasterIdLst>
    <p:notesMasterId r:id="rId28"/>
  </p:notesMasterIdLst>
  <p:sldIdLst>
    <p:sldId id="256" r:id="rId5"/>
    <p:sldId id="257" r:id="rId6"/>
    <p:sldId id="258" r:id="rId7"/>
    <p:sldId id="259" r:id="rId8"/>
    <p:sldId id="260" r:id="rId9"/>
    <p:sldId id="278" r:id="rId10"/>
    <p:sldId id="261" r:id="rId11"/>
    <p:sldId id="262" r:id="rId12"/>
    <p:sldId id="263" r:id="rId13"/>
    <p:sldId id="264" r:id="rId14"/>
    <p:sldId id="265" r:id="rId15"/>
    <p:sldId id="266" r:id="rId16"/>
    <p:sldId id="267" r:id="rId17"/>
    <p:sldId id="268" r:id="rId18"/>
    <p:sldId id="269" r:id="rId19"/>
    <p:sldId id="274" r:id="rId20"/>
    <p:sldId id="270" r:id="rId21"/>
    <p:sldId id="271" r:id="rId22"/>
    <p:sldId id="272" r:id="rId23"/>
    <p:sldId id="273" r:id="rId24"/>
    <p:sldId id="275" r:id="rId25"/>
    <p:sldId id="276" r:id="rId26"/>
    <p:sldId id="277"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3" autoAdjust="0"/>
    <p:restoredTop sz="94660"/>
  </p:normalViewPr>
  <p:slideViewPr>
    <p:cSldViewPr snapToGrid="0">
      <p:cViewPr varScale="1">
        <p:scale>
          <a:sx n="154" d="100"/>
          <a:sy n="154" d="100"/>
        </p:scale>
        <p:origin x="-112" y="-11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notesMaster" Target="notesMasters/notesMaster1.xml"/><Relationship Id="rId29" Type="http://schemas.openxmlformats.org/officeDocument/2006/relationships/printerSettings" Target="printerSettings/printerSettings1.bin"/><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tableStyles" Target="tableStyle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D6C773-EC70-41C3-8B4F-2A7C16E61323}" type="datetimeFigureOut">
              <a:rPr lang="en-AU" smtClean="0"/>
              <a:t>11/03/17</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98BE6A-60FC-40DB-9317-F732AFF16322}" type="slidenum">
              <a:rPr lang="en-AU" smtClean="0"/>
              <a:t>‹#›</a:t>
            </a:fld>
            <a:endParaRPr lang="en-AU"/>
          </a:p>
        </p:txBody>
      </p:sp>
    </p:spTree>
    <p:extLst>
      <p:ext uri="{BB962C8B-B14F-4D97-AF65-F5344CB8AC3E}">
        <p14:creationId xmlns:p14="http://schemas.microsoft.com/office/powerpoint/2010/main" val="3359450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5CA2A94-9B34-4679-B4A9-28B4CC9ACD81}" type="datetime1">
              <a:rPr lang="en-AU" smtClean="0"/>
              <a:t>11/03/17</a:t>
            </a:fld>
            <a:endParaRPr lang="en-AU"/>
          </a:p>
        </p:txBody>
      </p:sp>
      <p:sp>
        <p:nvSpPr>
          <p:cNvPr id="5" name="Footer Placeholder 4"/>
          <p:cNvSpPr>
            <a:spLocks noGrp="1"/>
          </p:cNvSpPr>
          <p:nvPr>
            <p:ph type="ftr" sz="quarter" idx="11"/>
          </p:nvPr>
        </p:nvSpPr>
        <p:spPr/>
        <p:txBody>
          <a:bodyPr/>
          <a:lstStyle/>
          <a:p>
            <a:r>
              <a:rPr lang="en-AU"/>
              <a:t>Carbon Blue Document</a:t>
            </a:r>
          </a:p>
        </p:txBody>
      </p:sp>
      <p:sp>
        <p:nvSpPr>
          <p:cNvPr id="6" name="Slide Number Placeholder 5"/>
          <p:cNvSpPr>
            <a:spLocks noGrp="1"/>
          </p:cNvSpPr>
          <p:nvPr>
            <p:ph type="sldNum" sz="quarter" idx="12"/>
          </p:nvPr>
        </p:nvSpPr>
        <p:spPr/>
        <p:txBody>
          <a:bodyPr/>
          <a:lstStyle/>
          <a:p>
            <a:fld id="{2740F7B5-B5EA-4069-94A0-22EB1613D8DF}" type="slidenum">
              <a:rPr lang="en-AU" smtClean="0"/>
              <a:t>‹#›</a:t>
            </a:fld>
            <a:endParaRPr lang="en-AU"/>
          </a:p>
        </p:txBody>
      </p:sp>
    </p:spTree>
    <p:extLst>
      <p:ext uri="{BB962C8B-B14F-4D97-AF65-F5344CB8AC3E}">
        <p14:creationId xmlns:p14="http://schemas.microsoft.com/office/powerpoint/2010/main" val="42275544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0CB576A-73C2-49A6-A3C3-4E23CCAB1BEE}" type="datetime1">
              <a:rPr lang="en-AU" smtClean="0"/>
              <a:t>11/03/17</a:t>
            </a:fld>
            <a:endParaRPr lang="en-AU"/>
          </a:p>
        </p:txBody>
      </p:sp>
      <p:sp>
        <p:nvSpPr>
          <p:cNvPr id="5" name="Footer Placeholder 4"/>
          <p:cNvSpPr>
            <a:spLocks noGrp="1"/>
          </p:cNvSpPr>
          <p:nvPr>
            <p:ph type="ftr" sz="quarter" idx="11"/>
          </p:nvPr>
        </p:nvSpPr>
        <p:spPr/>
        <p:txBody>
          <a:bodyPr/>
          <a:lstStyle/>
          <a:p>
            <a:r>
              <a:rPr lang="en-AU"/>
              <a:t>Carbon Blue Document</a:t>
            </a:r>
          </a:p>
        </p:txBody>
      </p:sp>
      <p:sp>
        <p:nvSpPr>
          <p:cNvPr id="6" name="Slide Number Placeholder 5"/>
          <p:cNvSpPr>
            <a:spLocks noGrp="1"/>
          </p:cNvSpPr>
          <p:nvPr>
            <p:ph type="sldNum" sz="quarter" idx="12"/>
          </p:nvPr>
        </p:nvSpPr>
        <p:spPr/>
        <p:txBody>
          <a:bodyPr/>
          <a:lstStyle/>
          <a:p>
            <a:fld id="{2740F7B5-B5EA-4069-94A0-22EB1613D8DF}" type="slidenum">
              <a:rPr lang="en-AU" smtClean="0"/>
              <a:t>‹#›</a:t>
            </a:fld>
            <a:endParaRPr lang="en-AU"/>
          </a:p>
        </p:txBody>
      </p:sp>
    </p:spTree>
    <p:extLst>
      <p:ext uri="{BB962C8B-B14F-4D97-AF65-F5344CB8AC3E}">
        <p14:creationId xmlns:p14="http://schemas.microsoft.com/office/powerpoint/2010/main" val="611541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77C5788-EAB3-4AAF-ABEE-389BD58F7E8D}" type="datetime1">
              <a:rPr lang="en-AU" smtClean="0"/>
              <a:t>11/03/17</a:t>
            </a:fld>
            <a:endParaRPr lang="en-AU"/>
          </a:p>
        </p:txBody>
      </p:sp>
      <p:sp>
        <p:nvSpPr>
          <p:cNvPr id="5" name="Footer Placeholder 4"/>
          <p:cNvSpPr>
            <a:spLocks noGrp="1"/>
          </p:cNvSpPr>
          <p:nvPr>
            <p:ph type="ftr" sz="quarter" idx="11"/>
          </p:nvPr>
        </p:nvSpPr>
        <p:spPr/>
        <p:txBody>
          <a:bodyPr/>
          <a:lstStyle/>
          <a:p>
            <a:r>
              <a:rPr lang="en-AU"/>
              <a:t>Carbon Blue Document</a:t>
            </a:r>
          </a:p>
        </p:txBody>
      </p:sp>
      <p:sp>
        <p:nvSpPr>
          <p:cNvPr id="6" name="Slide Number Placeholder 5"/>
          <p:cNvSpPr>
            <a:spLocks noGrp="1"/>
          </p:cNvSpPr>
          <p:nvPr>
            <p:ph type="sldNum" sz="quarter" idx="12"/>
          </p:nvPr>
        </p:nvSpPr>
        <p:spPr/>
        <p:txBody>
          <a:bodyPr/>
          <a:lstStyle/>
          <a:p>
            <a:fld id="{2740F7B5-B5EA-4069-94A0-22EB1613D8DF}" type="slidenum">
              <a:rPr lang="en-AU" smtClean="0"/>
              <a:t>‹#›</a:t>
            </a:fld>
            <a:endParaRPr lang="en-A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6863926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2F69BCE-2286-4FA3-89E2-A2601C71A307}" type="datetime1">
              <a:rPr lang="en-AU" smtClean="0"/>
              <a:t>11/03/17</a:t>
            </a:fld>
            <a:endParaRPr lang="en-AU"/>
          </a:p>
        </p:txBody>
      </p:sp>
      <p:sp>
        <p:nvSpPr>
          <p:cNvPr id="5" name="Footer Placeholder 4"/>
          <p:cNvSpPr>
            <a:spLocks noGrp="1"/>
          </p:cNvSpPr>
          <p:nvPr>
            <p:ph type="ftr" sz="quarter" idx="11"/>
          </p:nvPr>
        </p:nvSpPr>
        <p:spPr/>
        <p:txBody>
          <a:bodyPr/>
          <a:lstStyle/>
          <a:p>
            <a:r>
              <a:rPr lang="en-AU"/>
              <a:t>Carbon Blue Document</a:t>
            </a:r>
          </a:p>
        </p:txBody>
      </p:sp>
      <p:sp>
        <p:nvSpPr>
          <p:cNvPr id="6" name="Slide Number Placeholder 5"/>
          <p:cNvSpPr>
            <a:spLocks noGrp="1"/>
          </p:cNvSpPr>
          <p:nvPr>
            <p:ph type="sldNum" sz="quarter" idx="12"/>
          </p:nvPr>
        </p:nvSpPr>
        <p:spPr/>
        <p:txBody>
          <a:bodyPr/>
          <a:lstStyle/>
          <a:p>
            <a:fld id="{2740F7B5-B5EA-4069-94A0-22EB1613D8DF}" type="slidenum">
              <a:rPr lang="en-AU" smtClean="0"/>
              <a:t>‹#›</a:t>
            </a:fld>
            <a:endParaRPr lang="en-AU"/>
          </a:p>
        </p:txBody>
      </p:sp>
    </p:spTree>
    <p:extLst>
      <p:ext uri="{BB962C8B-B14F-4D97-AF65-F5344CB8AC3E}">
        <p14:creationId xmlns:p14="http://schemas.microsoft.com/office/powerpoint/2010/main" val="3925938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18880D4-924F-4A51-B17D-A22D679DA0B1}" type="datetime1">
              <a:rPr lang="en-AU" smtClean="0"/>
              <a:t>11/03/17</a:t>
            </a:fld>
            <a:endParaRPr lang="en-AU"/>
          </a:p>
        </p:txBody>
      </p:sp>
      <p:sp>
        <p:nvSpPr>
          <p:cNvPr id="5" name="Footer Placeholder 4"/>
          <p:cNvSpPr>
            <a:spLocks noGrp="1"/>
          </p:cNvSpPr>
          <p:nvPr>
            <p:ph type="ftr" sz="quarter" idx="11"/>
          </p:nvPr>
        </p:nvSpPr>
        <p:spPr/>
        <p:txBody>
          <a:bodyPr/>
          <a:lstStyle/>
          <a:p>
            <a:r>
              <a:rPr lang="en-AU"/>
              <a:t>Carbon Blue Document</a:t>
            </a:r>
          </a:p>
        </p:txBody>
      </p:sp>
      <p:sp>
        <p:nvSpPr>
          <p:cNvPr id="6" name="Slide Number Placeholder 5"/>
          <p:cNvSpPr>
            <a:spLocks noGrp="1"/>
          </p:cNvSpPr>
          <p:nvPr>
            <p:ph type="sldNum" sz="quarter" idx="12"/>
          </p:nvPr>
        </p:nvSpPr>
        <p:spPr/>
        <p:txBody>
          <a:bodyPr/>
          <a:lstStyle/>
          <a:p>
            <a:fld id="{2740F7B5-B5EA-4069-94A0-22EB1613D8DF}" type="slidenum">
              <a:rPr lang="en-AU" smtClean="0"/>
              <a:t>‹#›</a:t>
            </a:fld>
            <a:endParaRPr lang="en-A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404347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BC9DBAD-9C50-472B-B540-402165289A15}" type="datetime1">
              <a:rPr lang="en-AU" smtClean="0"/>
              <a:t>11/03/17</a:t>
            </a:fld>
            <a:endParaRPr lang="en-AU"/>
          </a:p>
        </p:txBody>
      </p:sp>
      <p:sp>
        <p:nvSpPr>
          <p:cNvPr id="5" name="Footer Placeholder 4"/>
          <p:cNvSpPr>
            <a:spLocks noGrp="1"/>
          </p:cNvSpPr>
          <p:nvPr>
            <p:ph type="ftr" sz="quarter" idx="11"/>
          </p:nvPr>
        </p:nvSpPr>
        <p:spPr/>
        <p:txBody>
          <a:bodyPr/>
          <a:lstStyle/>
          <a:p>
            <a:r>
              <a:rPr lang="en-AU"/>
              <a:t>Carbon Blue Document</a:t>
            </a:r>
          </a:p>
        </p:txBody>
      </p:sp>
      <p:sp>
        <p:nvSpPr>
          <p:cNvPr id="6" name="Slide Number Placeholder 5"/>
          <p:cNvSpPr>
            <a:spLocks noGrp="1"/>
          </p:cNvSpPr>
          <p:nvPr>
            <p:ph type="sldNum" sz="quarter" idx="12"/>
          </p:nvPr>
        </p:nvSpPr>
        <p:spPr/>
        <p:txBody>
          <a:bodyPr/>
          <a:lstStyle/>
          <a:p>
            <a:fld id="{2740F7B5-B5EA-4069-94A0-22EB1613D8DF}" type="slidenum">
              <a:rPr lang="en-AU" smtClean="0"/>
              <a:t>‹#›</a:t>
            </a:fld>
            <a:endParaRPr lang="en-AU"/>
          </a:p>
        </p:txBody>
      </p:sp>
    </p:spTree>
    <p:extLst>
      <p:ext uri="{BB962C8B-B14F-4D97-AF65-F5344CB8AC3E}">
        <p14:creationId xmlns:p14="http://schemas.microsoft.com/office/powerpoint/2010/main" val="16024565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30A4ACD-B0B3-49E9-B1D0-03298D62A92E}" type="datetime1">
              <a:rPr lang="en-AU" smtClean="0"/>
              <a:t>11/03/17</a:t>
            </a:fld>
            <a:endParaRPr lang="en-AU"/>
          </a:p>
        </p:txBody>
      </p:sp>
      <p:sp>
        <p:nvSpPr>
          <p:cNvPr id="5" name="Footer Placeholder 4"/>
          <p:cNvSpPr>
            <a:spLocks noGrp="1"/>
          </p:cNvSpPr>
          <p:nvPr>
            <p:ph type="ftr" sz="quarter" idx="11"/>
          </p:nvPr>
        </p:nvSpPr>
        <p:spPr/>
        <p:txBody>
          <a:bodyPr/>
          <a:lstStyle/>
          <a:p>
            <a:r>
              <a:rPr lang="en-AU"/>
              <a:t>Carbon Blue Document</a:t>
            </a:r>
          </a:p>
        </p:txBody>
      </p:sp>
      <p:sp>
        <p:nvSpPr>
          <p:cNvPr id="6" name="Slide Number Placeholder 5"/>
          <p:cNvSpPr>
            <a:spLocks noGrp="1"/>
          </p:cNvSpPr>
          <p:nvPr>
            <p:ph type="sldNum" sz="quarter" idx="12"/>
          </p:nvPr>
        </p:nvSpPr>
        <p:spPr/>
        <p:txBody>
          <a:bodyPr/>
          <a:lstStyle/>
          <a:p>
            <a:fld id="{2740F7B5-B5EA-4069-94A0-22EB1613D8DF}" type="slidenum">
              <a:rPr lang="en-AU" smtClean="0"/>
              <a:t>‹#›</a:t>
            </a:fld>
            <a:endParaRPr lang="en-AU"/>
          </a:p>
        </p:txBody>
      </p:sp>
    </p:spTree>
    <p:extLst>
      <p:ext uri="{BB962C8B-B14F-4D97-AF65-F5344CB8AC3E}">
        <p14:creationId xmlns:p14="http://schemas.microsoft.com/office/powerpoint/2010/main" val="29550697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2AE068A-4D50-4831-A413-DD4256EF3AA0}" type="datetime1">
              <a:rPr lang="en-AU" smtClean="0"/>
              <a:t>11/03/17</a:t>
            </a:fld>
            <a:endParaRPr lang="en-AU"/>
          </a:p>
        </p:txBody>
      </p:sp>
      <p:sp>
        <p:nvSpPr>
          <p:cNvPr id="5" name="Footer Placeholder 4"/>
          <p:cNvSpPr>
            <a:spLocks noGrp="1"/>
          </p:cNvSpPr>
          <p:nvPr>
            <p:ph type="ftr" sz="quarter" idx="11"/>
          </p:nvPr>
        </p:nvSpPr>
        <p:spPr/>
        <p:txBody>
          <a:bodyPr/>
          <a:lstStyle/>
          <a:p>
            <a:r>
              <a:rPr lang="en-AU"/>
              <a:t>Carbon Blue Document</a:t>
            </a:r>
          </a:p>
        </p:txBody>
      </p:sp>
      <p:sp>
        <p:nvSpPr>
          <p:cNvPr id="6" name="Slide Number Placeholder 5"/>
          <p:cNvSpPr>
            <a:spLocks noGrp="1"/>
          </p:cNvSpPr>
          <p:nvPr>
            <p:ph type="sldNum" sz="quarter" idx="12"/>
          </p:nvPr>
        </p:nvSpPr>
        <p:spPr/>
        <p:txBody>
          <a:bodyPr/>
          <a:lstStyle/>
          <a:p>
            <a:fld id="{2740F7B5-B5EA-4069-94A0-22EB1613D8DF}" type="slidenum">
              <a:rPr lang="en-AU" smtClean="0"/>
              <a:t>‹#›</a:t>
            </a:fld>
            <a:endParaRPr lang="en-AU"/>
          </a:p>
        </p:txBody>
      </p:sp>
    </p:spTree>
    <p:extLst>
      <p:ext uri="{BB962C8B-B14F-4D97-AF65-F5344CB8AC3E}">
        <p14:creationId xmlns:p14="http://schemas.microsoft.com/office/powerpoint/2010/main" val="12114507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86A0CD-8DFA-4F5F-B38C-7463037D7F95}" type="datetime1">
              <a:rPr lang="en-AU" smtClean="0"/>
              <a:t>11/03/17</a:t>
            </a:fld>
            <a:endParaRPr lang="en-AU"/>
          </a:p>
        </p:txBody>
      </p:sp>
      <p:sp>
        <p:nvSpPr>
          <p:cNvPr id="5" name="Footer Placeholder 4"/>
          <p:cNvSpPr>
            <a:spLocks noGrp="1"/>
          </p:cNvSpPr>
          <p:nvPr>
            <p:ph type="ftr" sz="quarter" idx="11"/>
          </p:nvPr>
        </p:nvSpPr>
        <p:spPr/>
        <p:txBody>
          <a:bodyPr/>
          <a:lstStyle/>
          <a:p>
            <a:r>
              <a:rPr lang="en-AU"/>
              <a:t>Carbon Blue Document</a:t>
            </a:r>
          </a:p>
        </p:txBody>
      </p:sp>
      <p:sp>
        <p:nvSpPr>
          <p:cNvPr id="6" name="Slide Number Placeholder 5"/>
          <p:cNvSpPr>
            <a:spLocks noGrp="1"/>
          </p:cNvSpPr>
          <p:nvPr>
            <p:ph type="sldNum" sz="quarter" idx="12"/>
          </p:nvPr>
        </p:nvSpPr>
        <p:spPr/>
        <p:txBody>
          <a:bodyPr/>
          <a:lstStyle/>
          <a:p>
            <a:fld id="{2740F7B5-B5EA-4069-94A0-22EB1613D8DF}" type="slidenum">
              <a:rPr lang="en-AU" smtClean="0"/>
              <a:t>‹#›</a:t>
            </a:fld>
            <a:endParaRPr lang="en-AU"/>
          </a:p>
        </p:txBody>
      </p:sp>
    </p:spTree>
    <p:extLst>
      <p:ext uri="{BB962C8B-B14F-4D97-AF65-F5344CB8AC3E}">
        <p14:creationId xmlns:p14="http://schemas.microsoft.com/office/powerpoint/2010/main" val="621973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6ACF137-8FBF-4F61-A0EB-9B412632D4BF}" type="datetime1">
              <a:rPr lang="en-AU" smtClean="0"/>
              <a:t>11/03/17</a:t>
            </a:fld>
            <a:endParaRPr lang="en-AU"/>
          </a:p>
        </p:txBody>
      </p:sp>
      <p:sp>
        <p:nvSpPr>
          <p:cNvPr id="5" name="Footer Placeholder 4"/>
          <p:cNvSpPr>
            <a:spLocks noGrp="1"/>
          </p:cNvSpPr>
          <p:nvPr>
            <p:ph type="ftr" sz="quarter" idx="11"/>
          </p:nvPr>
        </p:nvSpPr>
        <p:spPr/>
        <p:txBody>
          <a:bodyPr/>
          <a:lstStyle/>
          <a:p>
            <a:r>
              <a:rPr lang="en-AU"/>
              <a:t>Carbon Blue Document</a:t>
            </a:r>
          </a:p>
        </p:txBody>
      </p:sp>
      <p:sp>
        <p:nvSpPr>
          <p:cNvPr id="6" name="Slide Number Placeholder 5"/>
          <p:cNvSpPr>
            <a:spLocks noGrp="1"/>
          </p:cNvSpPr>
          <p:nvPr>
            <p:ph type="sldNum" sz="quarter" idx="12"/>
          </p:nvPr>
        </p:nvSpPr>
        <p:spPr/>
        <p:txBody>
          <a:bodyPr/>
          <a:lstStyle/>
          <a:p>
            <a:fld id="{2740F7B5-B5EA-4069-94A0-22EB1613D8DF}" type="slidenum">
              <a:rPr lang="en-AU" smtClean="0"/>
              <a:t>‹#›</a:t>
            </a:fld>
            <a:endParaRPr lang="en-AU"/>
          </a:p>
        </p:txBody>
      </p:sp>
    </p:spTree>
    <p:extLst>
      <p:ext uri="{BB962C8B-B14F-4D97-AF65-F5344CB8AC3E}">
        <p14:creationId xmlns:p14="http://schemas.microsoft.com/office/powerpoint/2010/main" val="2760899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CC8EC2A-40A5-4F10-9CAF-60A55A591669}" type="datetime1">
              <a:rPr lang="en-AU" smtClean="0"/>
              <a:t>11/03/17</a:t>
            </a:fld>
            <a:endParaRPr lang="en-AU"/>
          </a:p>
        </p:txBody>
      </p:sp>
      <p:sp>
        <p:nvSpPr>
          <p:cNvPr id="6" name="Footer Placeholder 5"/>
          <p:cNvSpPr>
            <a:spLocks noGrp="1"/>
          </p:cNvSpPr>
          <p:nvPr>
            <p:ph type="ftr" sz="quarter" idx="11"/>
          </p:nvPr>
        </p:nvSpPr>
        <p:spPr/>
        <p:txBody>
          <a:bodyPr/>
          <a:lstStyle/>
          <a:p>
            <a:r>
              <a:rPr lang="en-AU"/>
              <a:t>Carbon Blue Document</a:t>
            </a:r>
          </a:p>
        </p:txBody>
      </p:sp>
      <p:sp>
        <p:nvSpPr>
          <p:cNvPr id="7" name="Slide Number Placeholder 6"/>
          <p:cNvSpPr>
            <a:spLocks noGrp="1"/>
          </p:cNvSpPr>
          <p:nvPr>
            <p:ph type="sldNum" sz="quarter" idx="12"/>
          </p:nvPr>
        </p:nvSpPr>
        <p:spPr/>
        <p:txBody>
          <a:bodyPr/>
          <a:lstStyle/>
          <a:p>
            <a:fld id="{2740F7B5-B5EA-4069-94A0-22EB1613D8DF}" type="slidenum">
              <a:rPr lang="en-AU" smtClean="0"/>
              <a:t>‹#›</a:t>
            </a:fld>
            <a:endParaRPr lang="en-AU"/>
          </a:p>
        </p:txBody>
      </p:sp>
    </p:spTree>
    <p:extLst>
      <p:ext uri="{BB962C8B-B14F-4D97-AF65-F5344CB8AC3E}">
        <p14:creationId xmlns:p14="http://schemas.microsoft.com/office/powerpoint/2010/main" val="186136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6EAF8D0-CA0C-4DAD-AA83-25C8F944F3D2}" type="datetime1">
              <a:rPr lang="en-AU" smtClean="0"/>
              <a:t>11/03/17</a:t>
            </a:fld>
            <a:endParaRPr lang="en-AU"/>
          </a:p>
        </p:txBody>
      </p:sp>
      <p:sp>
        <p:nvSpPr>
          <p:cNvPr id="8" name="Footer Placeholder 7"/>
          <p:cNvSpPr>
            <a:spLocks noGrp="1"/>
          </p:cNvSpPr>
          <p:nvPr>
            <p:ph type="ftr" sz="quarter" idx="11"/>
          </p:nvPr>
        </p:nvSpPr>
        <p:spPr/>
        <p:txBody>
          <a:bodyPr/>
          <a:lstStyle/>
          <a:p>
            <a:r>
              <a:rPr lang="en-AU"/>
              <a:t>Carbon Blue Document</a:t>
            </a:r>
          </a:p>
        </p:txBody>
      </p:sp>
      <p:sp>
        <p:nvSpPr>
          <p:cNvPr id="9" name="Slide Number Placeholder 8"/>
          <p:cNvSpPr>
            <a:spLocks noGrp="1"/>
          </p:cNvSpPr>
          <p:nvPr>
            <p:ph type="sldNum" sz="quarter" idx="12"/>
          </p:nvPr>
        </p:nvSpPr>
        <p:spPr/>
        <p:txBody>
          <a:bodyPr/>
          <a:lstStyle/>
          <a:p>
            <a:fld id="{2740F7B5-B5EA-4069-94A0-22EB1613D8DF}" type="slidenum">
              <a:rPr lang="en-AU" smtClean="0"/>
              <a:t>‹#›</a:t>
            </a:fld>
            <a:endParaRPr lang="en-AU"/>
          </a:p>
        </p:txBody>
      </p:sp>
    </p:spTree>
    <p:extLst>
      <p:ext uri="{BB962C8B-B14F-4D97-AF65-F5344CB8AC3E}">
        <p14:creationId xmlns:p14="http://schemas.microsoft.com/office/powerpoint/2010/main" val="261300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19BC660-4F2F-4119-98A4-963F29FBFF79}" type="datetime1">
              <a:rPr lang="en-AU" smtClean="0"/>
              <a:t>11/03/17</a:t>
            </a:fld>
            <a:endParaRPr lang="en-AU"/>
          </a:p>
        </p:txBody>
      </p:sp>
      <p:sp>
        <p:nvSpPr>
          <p:cNvPr id="4" name="Footer Placeholder 3"/>
          <p:cNvSpPr>
            <a:spLocks noGrp="1"/>
          </p:cNvSpPr>
          <p:nvPr>
            <p:ph type="ftr" sz="quarter" idx="11"/>
          </p:nvPr>
        </p:nvSpPr>
        <p:spPr/>
        <p:txBody>
          <a:bodyPr/>
          <a:lstStyle/>
          <a:p>
            <a:r>
              <a:rPr lang="en-AU"/>
              <a:t>Carbon Blue Document</a:t>
            </a:r>
          </a:p>
        </p:txBody>
      </p:sp>
      <p:sp>
        <p:nvSpPr>
          <p:cNvPr id="5" name="Slide Number Placeholder 4"/>
          <p:cNvSpPr>
            <a:spLocks noGrp="1"/>
          </p:cNvSpPr>
          <p:nvPr>
            <p:ph type="sldNum" sz="quarter" idx="12"/>
          </p:nvPr>
        </p:nvSpPr>
        <p:spPr/>
        <p:txBody>
          <a:bodyPr/>
          <a:lstStyle/>
          <a:p>
            <a:fld id="{2740F7B5-B5EA-4069-94A0-22EB1613D8DF}" type="slidenum">
              <a:rPr lang="en-AU" smtClean="0"/>
              <a:t>‹#›</a:t>
            </a:fld>
            <a:endParaRPr lang="en-AU"/>
          </a:p>
        </p:txBody>
      </p:sp>
    </p:spTree>
    <p:extLst>
      <p:ext uri="{BB962C8B-B14F-4D97-AF65-F5344CB8AC3E}">
        <p14:creationId xmlns:p14="http://schemas.microsoft.com/office/powerpoint/2010/main" val="2822054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B168B2-BE9B-4AAB-AAE6-B3A0C5FD6E1A}" type="datetime1">
              <a:rPr lang="en-AU" smtClean="0"/>
              <a:t>11/03/17</a:t>
            </a:fld>
            <a:endParaRPr lang="en-AU"/>
          </a:p>
        </p:txBody>
      </p:sp>
      <p:sp>
        <p:nvSpPr>
          <p:cNvPr id="3" name="Footer Placeholder 2"/>
          <p:cNvSpPr>
            <a:spLocks noGrp="1"/>
          </p:cNvSpPr>
          <p:nvPr>
            <p:ph type="ftr" sz="quarter" idx="11"/>
          </p:nvPr>
        </p:nvSpPr>
        <p:spPr/>
        <p:txBody>
          <a:bodyPr/>
          <a:lstStyle/>
          <a:p>
            <a:r>
              <a:rPr lang="en-AU"/>
              <a:t>Carbon Blue Document</a:t>
            </a:r>
          </a:p>
        </p:txBody>
      </p:sp>
      <p:sp>
        <p:nvSpPr>
          <p:cNvPr id="4" name="Slide Number Placeholder 3"/>
          <p:cNvSpPr>
            <a:spLocks noGrp="1"/>
          </p:cNvSpPr>
          <p:nvPr>
            <p:ph type="sldNum" sz="quarter" idx="12"/>
          </p:nvPr>
        </p:nvSpPr>
        <p:spPr/>
        <p:txBody>
          <a:bodyPr/>
          <a:lstStyle/>
          <a:p>
            <a:fld id="{2740F7B5-B5EA-4069-94A0-22EB1613D8DF}" type="slidenum">
              <a:rPr lang="en-AU" smtClean="0"/>
              <a:t>‹#›</a:t>
            </a:fld>
            <a:endParaRPr lang="en-AU"/>
          </a:p>
        </p:txBody>
      </p:sp>
    </p:spTree>
    <p:extLst>
      <p:ext uri="{BB962C8B-B14F-4D97-AF65-F5344CB8AC3E}">
        <p14:creationId xmlns:p14="http://schemas.microsoft.com/office/powerpoint/2010/main" val="1979398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6D5EB8B-5AEC-478D-935E-80A2B30ADA4D}" type="datetime1">
              <a:rPr lang="en-AU" smtClean="0"/>
              <a:t>11/03/17</a:t>
            </a:fld>
            <a:endParaRPr lang="en-AU"/>
          </a:p>
        </p:txBody>
      </p:sp>
      <p:sp>
        <p:nvSpPr>
          <p:cNvPr id="6" name="Footer Placeholder 5"/>
          <p:cNvSpPr>
            <a:spLocks noGrp="1"/>
          </p:cNvSpPr>
          <p:nvPr>
            <p:ph type="ftr" sz="quarter" idx="11"/>
          </p:nvPr>
        </p:nvSpPr>
        <p:spPr/>
        <p:txBody>
          <a:bodyPr/>
          <a:lstStyle/>
          <a:p>
            <a:r>
              <a:rPr lang="en-AU"/>
              <a:t>Carbon Blue Document</a:t>
            </a:r>
          </a:p>
        </p:txBody>
      </p:sp>
      <p:sp>
        <p:nvSpPr>
          <p:cNvPr id="7" name="Slide Number Placeholder 6"/>
          <p:cNvSpPr>
            <a:spLocks noGrp="1"/>
          </p:cNvSpPr>
          <p:nvPr>
            <p:ph type="sldNum" sz="quarter" idx="12"/>
          </p:nvPr>
        </p:nvSpPr>
        <p:spPr/>
        <p:txBody>
          <a:bodyPr/>
          <a:lstStyle/>
          <a:p>
            <a:fld id="{2740F7B5-B5EA-4069-94A0-22EB1613D8DF}" type="slidenum">
              <a:rPr lang="en-AU" smtClean="0"/>
              <a:t>‹#›</a:t>
            </a:fld>
            <a:endParaRPr lang="en-AU"/>
          </a:p>
        </p:txBody>
      </p:sp>
    </p:spTree>
    <p:extLst>
      <p:ext uri="{BB962C8B-B14F-4D97-AF65-F5344CB8AC3E}">
        <p14:creationId xmlns:p14="http://schemas.microsoft.com/office/powerpoint/2010/main" val="1689822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r>
              <a:rPr lang="en-AU"/>
              <a:t>Carbon Blue Document</a:t>
            </a:r>
          </a:p>
        </p:txBody>
      </p:sp>
      <p:sp>
        <p:nvSpPr>
          <p:cNvPr id="7" name="Slide Number Placeholder 6"/>
          <p:cNvSpPr>
            <a:spLocks noGrp="1"/>
          </p:cNvSpPr>
          <p:nvPr>
            <p:ph type="sldNum" sz="quarter" idx="12"/>
          </p:nvPr>
        </p:nvSpPr>
        <p:spPr/>
        <p:txBody>
          <a:bodyPr/>
          <a:lstStyle/>
          <a:p>
            <a:fld id="{2740F7B5-B5EA-4069-94A0-22EB1613D8DF}" type="slidenum">
              <a:rPr lang="en-AU" smtClean="0"/>
              <a:t>‹#›</a:t>
            </a:fld>
            <a:endParaRPr lang="en-AU"/>
          </a:p>
        </p:txBody>
      </p:sp>
      <p:sp>
        <p:nvSpPr>
          <p:cNvPr id="5" name="Date Placeholder 4"/>
          <p:cNvSpPr>
            <a:spLocks noGrp="1"/>
          </p:cNvSpPr>
          <p:nvPr>
            <p:ph type="dt" sz="half" idx="10"/>
          </p:nvPr>
        </p:nvSpPr>
        <p:spPr/>
        <p:txBody>
          <a:bodyPr/>
          <a:lstStyle/>
          <a:p>
            <a:fld id="{7C7EFB73-28B9-415F-A809-E46381690DF0}" type="datetime1">
              <a:rPr lang="en-AU" smtClean="0"/>
              <a:t>11/03/17</a:t>
            </a:fld>
            <a:endParaRPr lang="en-AU"/>
          </a:p>
        </p:txBody>
      </p:sp>
    </p:spTree>
    <p:extLst>
      <p:ext uri="{BB962C8B-B14F-4D97-AF65-F5344CB8AC3E}">
        <p14:creationId xmlns:p14="http://schemas.microsoft.com/office/powerpoint/2010/main" val="332544781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85F777-54B5-4080-9A85-99A528300C06}" type="datetime1">
              <a:rPr lang="en-AU" smtClean="0"/>
              <a:t>11/03/17</a:t>
            </a:fld>
            <a:endParaRPr lang="en-A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AU"/>
              <a:t>Carbon Blue Document</a:t>
            </a: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2740F7B5-B5EA-4069-94A0-22EB1613D8DF}" type="slidenum">
              <a:rPr lang="en-AU" smtClean="0"/>
              <a:t>‹#›</a:t>
            </a:fld>
            <a:endParaRPr lang="en-AU"/>
          </a:p>
        </p:txBody>
      </p:sp>
    </p:spTree>
    <p:extLst>
      <p:ext uri="{BB962C8B-B14F-4D97-AF65-F5344CB8AC3E}">
        <p14:creationId xmlns:p14="http://schemas.microsoft.com/office/powerpoint/2010/main" val="2073398018"/>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hf sldNum="0" hd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ess.nsw.gov.au/ELT/Product_Search" TargetMode="Externa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greenmarkets.com.au/" TargetMode="External"/><Relationship Id="rId3"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sosceles Triangle 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10800000">
            <a:off x="3174" y="1270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8604" y="2732788"/>
            <a:ext cx="3765692" cy="1400393"/>
          </a:xfrm>
          <a:prstGeom prst="rect">
            <a:avLst/>
          </a:prstGeom>
        </p:spPr>
      </p:pic>
      <p:sp>
        <p:nvSpPr>
          <p:cNvPr id="2" name="Title 1"/>
          <p:cNvSpPr>
            <a:spLocks noGrp="1"/>
          </p:cNvSpPr>
          <p:nvPr>
            <p:ph type="ctrTitle"/>
          </p:nvPr>
        </p:nvSpPr>
        <p:spPr>
          <a:xfrm>
            <a:off x="4974337" y="1265314"/>
            <a:ext cx="4299666" cy="3249131"/>
          </a:xfrm>
        </p:spPr>
        <p:txBody>
          <a:bodyPr>
            <a:normAutofit/>
          </a:bodyPr>
          <a:lstStyle/>
          <a:p>
            <a:pPr algn="l">
              <a:lnSpc>
                <a:spcPct val="90000"/>
              </a:lnSpc>
            </a:pPr>
            <a:r>
              <a:rPr lang="en-AU" dirty="0"/>
              <a:t>NSW Energy Savings Scheme (ESS) Training</a:t>
            </a:r>
          </a:p>
        </p:txBody>
      </p:sp>
      <p:sp>
        <p:nvSpPr>
          <p:cNvPr id="3" name="Subtitle 2"/>
          <p:cNvSpPr>
            <a:spLocks noGrp="1"/>
          </p:cNvSpPr>
          <p:nvPr>
            <p:ph type="subTitle" idx="1"/>
          </p:nvPr>
        </p:nvSpPr>
        <p:spPr>
          <a:xfrm>
            <a:off x="4974336" y="4514446"/>
            <a:ext cx="4299666" cy="871042"/>
          </a:xfrm>
        </p:spPr>
        <p:txBody>
          <a:bodyPr>
            <a:normAutofit/>
          </a:bodyPr>
          <a:lstStyle/>
          <a:p>
            <a:pPr algn="l"/>
            <a:r>
              <a:rPr lang="en-AU"/>
              <a:t>Carbon Blue Requirements</a:t>
            </a:r>
          </a:p>
        </p:txBody>
      </p:sp>
      <p:sp>
        <p:nvSpPr>
          <p:cNvPr id="5" name="Footer Placeholder 4"/>
          <p:cNvSpPr>
            <a:spLocks noGrp="1"/>
          </p:cNvSpPr>
          <p:nvPr>
            <p:ph type="ftr" sz="quarter" idx="11"/>
          </p:nvPr>
        </p:nvSpPr>
        <p:spPr/>
        <p:txBody>
          <a:bodyPr/>
          <a:lstStyle/>
          <a:p>
            <a:r>
              <a:rPr lang="en-AU"/>
              <a:t>Carbon Blue Document</a:t>
            </a:r>
          </a:p>
        </p:txBody>
      </p:sp>
    </p:spTree>
    <p:extLst>
      <p:ext uri="{BB962C8B-B14F-4D97-AF65-F5344CB8AC3E}">
        <p14:creationId xmlns:p14="http://schemas.microsoft.com/office/powerpoint/2010/main" val="14423500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AU" sz="4800" dirty="0"/>
              <a:t>Original Energy Saver</a:t>
            </a:r>
            <a:br>
              <a:rPr lang="en-AU" sz="4800" dirty="0"/>
            </a:br>
            <a:r>
              <a:rPr lang="en-AU" dirty="0"/>
              <a:t>Evidence Required At Quotation Stage</a:t>
            </a:r>
          </a:p>
        </p:txBody>
      </p:sp>
      <p:sp>
        <p:nvSpPr>
          <p:cNvPr id="3" name="Content Placeholder 2"/>
          <p:cNvSpPr>
            <a:spLocks noGrp="1"/>
          </p:cNvSpPr>
          <p:nvPr>
            <p:ph idx="1"/>
          </p:nvPr>
        </p:nvSpPr>
        <p:spPr/>
        <p:txBody>
          <a:bodyPr>
            <a:normAutofit fontScale="85000" lnSpcReduction="20000"/>
          </a:bodyPr>
          <a:lstStyle/>
          <a:p>
            <a:r>
              <a:rPr lang="en-AU" dirty="0"/>
              <a:t>OES Must be provided with ESS information as per legislation</a:t>
            </a:r>
          </a:p>
          <a:p>
            <a:r>
              <a:rPr lang="en-AU" dirty="0"/>
              <a:t>Business name and ABN (required for compliance purposes)</a:t>
            </a:r>
          </a:p>
          <a:p>
            <a:r>
              <a:rPr lang="en-AU" dirty="0"/>
              <a:t>Address (full) – must match electricity bill</a:t>
            </a:r>
          </a:p>
          <a:p>
            <a:r>
              <a:rPr lang="en-AU" dirty="0"/>
              <a:t>Copy of electricity bill (Needed to work out accurate ROI)</a:t>
            </a:r>
          </a:p>
          <a:p>
            <a:r>
              <a:rPr lang="en-AU" dirty="0"/>
              <a:t>Contact </a:t>
            </a:r>
          </a:p>
          <a:p>
            <a:pPr lvl="1"/>
            <a:r>
              <a:rPr lang="en-AU" dirty="0"/>
              <a:t>Name</a:t>
            </a:r>
          </a:p>
          <a:p>
            <a:pPr lvl="1"/>
            <a:r>
              <a:rPr lang="en-AU" dirty="0"/>
              <a:t>Position</a:t>
            </a:r>
          </a:p>
          <a:p>
            <a:pPr lvl="1"/>
            <a:r>
              <a:rPr lang="en-AU" dirty="0"/>
              <a:t>Email</a:t>
            </a:r>
          </a:p>
          <a:p>
            <a:pPr lvl="1"/>
            <a:r>
              <a:rPr lang="en-AU" dirty="0"/>
              <a:t>Phone</a:t>
            </a:r>
          </a:p>
          <a:p>
            <a:r>
              <a:rPr lang="en-AU" dirty="0"/>
              <a:t>Type of premises, </a:t>
            </a:r>
            <a:r>
              <a:rPr lang="en-AU" dirty="0" err="1"/>
              <a:t>eg</a:t>
            </a:r>
            <a:r>
              <a:rPr lang="en-AU" dirty="0"/>
              <a:t> Office, Warehouse, </a:t>
            </a:r>
            <a:r>
              <a:rPr lang="en-AU" dirty="0" err="1" smtClean="0"/>
              <a:t>Carpark</a:t>
            </a:r>
            <a:r>
              <a:rPr lang="en-AU" dirty="0" smtClean="0"/>
              <a:t> (to determine allowable hours of operation)</a:t>
            </a:r>
            <a:endParaRPr lang="en-AU" dirty="0"/>
          </a:p>
          <a:p>
            <a:r>
              <a:rPr lang="en-AU" dirty="0"/>
              <a:t>Description of Areas and whether they contain air conditioning (30% extra) or lighting controls</a:t>
            </a:r>
          </a:p>
          <a:p>
            <a:r>
              <a:rPr lang="en-AU" dirty="0"/>
              <a:t>Photo of front of the </a:t>
            </a:r>
            <a:r>
              <a:rPr lang="en-AU" dirty="0" smtClean="0"/>
              <a:t>business(</a:t>
            </a:r>
            <a:r>
              <a:rPr lang="en-AU" dirty="0" err="1" smtClean="0"/>
              <a:t>geotagged</a:t>
            </a:r>
            <a:r>
              <a:rPr lang="en-AU" dirty="0" smtClean="0"/>
              <a:t>)</a:t>
            </a:r>
            <a:endParaRPr lang="en-AU" dirty="0"/>
          </a:p>
          <a:p>
            <a:endParaRPr lang="en-AU" dirty="0"/>
          </a:p>
        </p:txBody>
      </p:sp>
      <p:sp>
        <p:nvSpPr>
          <p:cNvPr id="4" name="Footer Placeholder 3"/>
          <p:cNvSpPr>
            <a:spLocks noGrp="1"/>
          </p:cNvSpPr>
          <p:nvPr>
            <p:ph type="ftr" sz="quarter" idx="11"/>
          </p:nvPr>
        </p:nvSpPr>
        <p:spPr/>
        <p:txBody>
          <a:bodyPr/>
          <a:lstStyle/>
          <a:p>
            <a:r>
              <a:rPr lang="en-AU"/>
              <a:t>Carbon Blue Document</a:t>
            </a:r>
          </a:p>
        </p:txBody>
      </p:sp>
    </p:spTree>
    <p:extLst>
      <p:ext uri="{BB962C8B-B14F-4D97-AF65-F5344CB8AC3E}">
        <p14:creationId xmlns:p14="http://schemas.microsoft.com/office/powerpoint/2010/main" val="22058075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25286"/>
          </a:xfrm>
        </p:spPr>
        <p:txBody>
          <a:bodyPr>
            <a:normAutofit/>
          </a:bodyPr>
          <a:lstStyle/>
          <a:p>
            <a:pPr algn="ctr"/>
            <a:r>
              <a:rPr lang="en-AU" sz="4800" dirty="0"/>
              <a:t>Existing Lighting</a:t>
            </a:r>
          </a:p>
        </p:txBody>
      </p:sp>
      <p:sp>
        <p:nvSpPr>
          <p:cNvPr id="3" name="Content Placeholder 2"/>
          <p:cNvSpPr>
            <a:spLocks noGrp="1"/>
          </p:cNvSpPr>
          <p:nvPr>
            <p:ph idx="1"/>
          </p:nvPr>
        </p:nvSpPr>
        <p:spPr>
          <a:xfrm>
            <a:off x="677334" y="1534887"/>
            <a:ext cx="8596668" cy="4871600"/>
          </a:xfrm>
        </p:spPr>
        <p:txBody>
          <a:bodyPr>
            <a:normAutofit lnSpcReduction="10000"/>
          </a:bodyPr>
          <a:lstStyle/>
          <a:p>
            <a:pPr marL="0" indent="0">
              <a:buNone/>
            </a:pPr>
            <a:r>
              <a:rPr lang="en-AU" b="1" dirty="0" smtClean="0">
                <a:solidFill>
                  <a:schemeClr val="accent1">
                    <a:lumMod val="75000"/>
                  </a:schemeClr>
                </a:solidFill>
              </a:rPr>
              <a:t>For quotation Purposes:</a:t>
            </a:r>
          </a:p>
          <a:p>
            <a:r>
              <a:rPr lang="en-AU" dirty="0" smtClean="0"/>
              <a:t>Description </a:t>
            </a:r>
            <a:r>
              <a:rPr lang="en-AU" dirty="0"/>
              <a:t>of existing lights – </a:t>
            </a:r>
            <a:r>
              <a:rPr lang="en-AU" dirty="0" err="1"/>
              <a:t>eg</a:t>
            </a:r>
            <a:r>
              <a:rPr lang="en-AU" dirty="0"/>
              <a:t> twin 36W T8 in IP65</a:t>
            </a:r>
          </a:p>
          <a:p>
            <a:r>
              <a:rPr lang="en-AU" dirty="0"/>
              <a:t>Ballast details, if unknown be conservative</a:t>
            </a:r>
          </a:p>
          <a:p>
            <a:r>
              <a:rPr lang="en-AU" dirty="0"/>
              <a:t>Count in each space</a:t>
            </a:r>
          </a:p>
          <a:p>
            <a:r>
              <a:rPr lang="en-AU" dirty="0"/>
              <a:t>Floor plan and dimensions + ceiling </a:t>
            </a:r>
            <a:r>
              <a:rPr lang="en-AU" dirty="0" smtClean="0"/>
              <a:t>height</a:t>
            </a:r>
          </a:p>
          <a:p>
            <a:pPr marL="0" indent="0">
              <a:buNone/>
            </a:pPr>
            <a:r>
              <a:rPr lang="en-AU" b="1" dirty="0">
                <a:solidFill>
                  <a:schemeClr val="accent1">
                    <a:lumMod val="75000"/>
                  </a:schemeClr>
                </a:solidFill>
              </a:rPr>
              <a:t>For </a:t>
            </a:r>
            <a:r>
              <a:rPr lang="en-AU" b="1" dirty="0" smtClean="0">
                <a:solidFill>
                  <a:schemeClr val="accent1">
                    <a:lumMod val="75000"/>
                  </a:schemeClr>
                </a:solidFill>
              </a:rPr>
              <a:t>Evidence </a:t>
            </a:r>
            <a:r>
              <a:rPr lang="en-AU" b="1" dirty="0">
                <a:solidFill>
                  <a:schemeClr val="accent1">
                    <a:lumMod val="75000"/>
                  </a:schemeClr>
                </a:solidFill>
              </a:rPr>
              <a:t>Purposes:</a:t>
            </a:r>
          </a:p>
          <a:p>
            <a:r>
              <a:rPr lang="en-AU" dirty="0" smtClean="0"/>
              <a:t>Photos </a:t>
            </a:r>
            <a:r>
              <a:rPr lang="en-AU" dirty="0"/>
              <a:t>of </a:t>
            </a:r>
          </a:p>
          <a:p>
            <a:pPr lvl="1"/>
            <a:r>
              <a:rPr lang="en-AU" dirty="0"/>
              <a:t>Lights in place (before being removed)</a:t>
            </a:r>
          </a:p>
          <a:p>
            <a:pPr lvl="1"/>
            <a:r>
              <a:rPr lang="en-AU" dirty="0"/>
              <a:t>Close up of lamps/tubes showing wattage</a:t>
            </a:r>
          </a:p>
          <a:p>
            <a:pPr lvl="1"/>
            <a:r>
              <a:rPr lang="en-AU" dirty="0"/>
              <a:t>Close up of ballast showing details</a:t>
            </a:r>
          </a:p>
          <a:p>
            <a:pPr lvl="1"/>
            <a:r>
              <a:rPr lang="en-AU" dirty="0"/>
              <a:t>Recycling </a:t>
            </a:r>
          </a:p>
          <a:p>
            <a:r>
              <a:rPr lang="en-AU" dirty="0"/>
              <a:t>Photos must be geotagged and time stamped</a:t>
            </a:r>
          </a:p>
          <a:p>
            <a:r>
              <a:rPr lang="en-AU" dirty="0"/>
              <a:t>NB: </a:t>
            </a:r>
            <a:r>
              <a:rPr lang="en-AU" dirty="0" smtClean="0"/>
              <a:t>For </a:t>
            </a:r>
            <a:r>
              <a:rPr lang="en-AU" dirty="0" smtClean="0"/>
              <a:t>240v </a:t>
            </a:r>
            <a:r>
              <a:rPr lang="en-AU" dirty="0"/>
              <a:t>Halogen lamps we also need photo </a:t>
            </a:r>
            <a:r>
              <a:rPr lang="en-AU" dirty="0" smtClean="0"/>
              <a:t>of fitting</a:t>
            </a:r>
          </a:p>
        </p:txBody>
      </p:sp>
      <p:sp>
        <p:nvSpPr>
          <p:cNvPr id="4" name="Footer Placeholder 3"/>
          <p:cNvSpPr>
            <a:spLocks noGrp="1"/>
          </p:cNvSpPr>
          <p:nvPr>
            <p:ph type="ftr" sz="quarter" idx="11"/>
          </p:nvPr>
        </p:nvSpPr>
        <p:spPr/>
        <p:txBody>
          <a:bodyPr/>
          <a:lstStyle/>
          <a:p>
            <a:r>
              <a:rPr lang="en-AU" dirty="0"/>
              <a:t>Carbon Blue Document</a:t>
            </a:r>
          </a:p>
        </p:txBody>
      </p:sp>
      <p:pic>
        <p:nvPicPr>
          <p:cNvPr id="5" name="Picture 2" descr="D:\Bill_Working_Files\Dropbox\Channel 7 - uploaded data\13.4 - pre photos evidence of lamps - mercury vapour - Channel 7 warehouse.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4095" t="24487" r="14188" b="1"/>
          <a:stretch/>
        </p:blipFill>
        <p:spPr bwMode="auto">
          <a:xfrm>
            <a:off x="7788938" y="681150"/>
            <a:ext cx="2558634" cy="29391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7049256" y="3735665"/>
            <a:ext cx="3438485" cy="2495599"/>
          </a:xfrm>
          <a:prstGeom prst="rect">
            <a:avLst/>
          </a:prstGeom>
        </p:spPr>
      </p:pic>
    </p:spTree>
    <p:extLst>
      <p:ext uri="{BB962C8B-B14F-4D97-AF65-F5344CB8AC3E}">
        <p14:creationId xmlns:p14="http://schemas.microsoft.com/office/powerpoint/2010/main" val="16322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407968"/>
            <a:ext cx="8596668" cy="794657"/>
          </a:xfrm>
        </p:spPr>
        <p:txBody>
          <a:bodyPr>
            <a:normAutofit fontScale="90000"/>
          </a:bodyPr>
          <a:lstStyle/>
          <a:p>
            <a:pPr algn="ctr"/>
            <a:r>
              <a:rPr lang="en-AU" sz="4800" dirty="0"/>
              <a:t>Upgrade Lighting</a:t>
            </a:r>
            <a:br>
              <a:rPr lang="en-AU" sz="4800" dirty="0"/>
            </a:br>
            <a:endParaRPr lang="en-AU" sz="4800" dirty="0"/>
          </a:p>
        </p:txBody>
      </p:sp>
      <p:sp>
        <p:nvSpPr>
          <p:cNvPr id="3" name="Content Placeholder 2"/>
          <p:cNvSpPr>
            <a:spLocks noGrp="1"/>
          </p:cNvSpPr>
          <p:nvPr>
            <p:ph idx="1"/>
          </p:nvPr>
        </p:nvSpPr>
        <p:spPr>
          <a:xfrm>
            <a:off x="677334" y="1202625"/>
            <a:ext cx="8596668" cy="4838737"/>
          </a:xfrm>
        </p:spPr>
        <p:txBody>
          <a:bodyPr>
            <a:normAutofit/>
          </a:bodyPr>
          <a:lstStyle/>
          <a:p>
            <a:r>
              <a:rPr lang="en-AU" dirty="0"/>
              <a:t>Must appear on the ESS product search tool </a:t>
            </a:r>
            <a:r>
              <a:rPr lang="en-AU" sz="1050" dirty="0">
                <a:hlinkClick r:id="rId2"/>
              </a:rPr>
              <a:t>http://www.ess.nsw.gov.au/ELT/Product_Search</a:t>
            </a:r>
            <a:endParaRPr lang="en-AU" sz="1050" dirty="0"/>
          </a:p>
          <a:p>
            <a:endParaRPr lang="en-AU" sz="1050" dirty="0"/>
          </a:p>
          <a:p>
            <a:endParaRPr lang="en-AU" sz="1050" dirty="0"/>
          </a:p>
          <a:p>
            <a:endParaRPr lang="en-AU" sz="1050" dirty="0"/>
          </a:p>
          <a:p>
            <a:endParaRPr lang="en-AU" sz="1050" dirty="0"/>
          </a:p>
          <a:p>
            <a:endParaRPr lang="en-AU" sz="1050" dirty="0"/>
          </a:p>
          <a:p>
            <a:endParaRPr lang="en-AU" sz="1050" dirty="0"/>
          </a:p>
          <a:p>
            <a:endParaRPr lang="en-AU" sz="1050" dirty="0"/>
          </a:p>
          <a:p>
            <a:endParaRPr lang="en-AU" sz="1050" dirty="0"/>
          </a:p>
          <a:p>
            <a:endParaRPr lang="en-AU" sz="1050" dirty="0"/>
          </a:p>
          <a:p>
            <a:endParaRPr lang="en-AU" sz="1050" dirty="0"/>
          </a:p>
          <a:p>
            <a:endParaRPr lang="en-AU" sz="1050" dirty="0"/>
          </a:p>
          <a:p>
            <a:endParaRPr lang="en-AU" sz="1050" dirty="0"/>
          </a:p>
          <a:p>
            <a:endParaRPr lang="en-AU" sz="1050" dirty="0"/>
          </a:p>
          <a:p>
            <a:r>
              <a:rPr lang="en-AU" dirty="0"/>
              <a:t>Close up photos of lamp and driver model numbers (geo-tagged photos taken BEFORE they are installed, as evidence they match ELT listing)</a:t>
            </a:r>
          </a:p>
          <a:p>
            <a:endParaRPr lang="en-AU" dirty="0"/>
          </a:p>
        </p:txBody>
      </p:sp>
      <p:sp>
        <p:nvSpPr>
          <p:cNvPr id="4" name="Footer Placeholder 3"/>
          <p:cNvSpPr>
            <a:spLocks noGrp="1"/>
          </p:cNvSpPr>
          <p:nvPr>
            <p:ph type="ftr" sz="quarter" idx="11"/>
          </p:nvPr>
        </p:nvSpPr>
        <p:spPr/>
        <p:txBody>
          <a:bodyPr/>
          <a:lstStyle/>
          <a:p>
            <a:r>
              <a:rPr lang="en-AU"/>
              <a:t>Carbon Blue Document</a:t>
            </a:r>
          </a:p>
        </p:txBody>
      </p:sp>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3520" t="7917" r="17201" b="18540"/>
          <a:stretch/>
        </p:blipFill>
        <p:spPr bwMode="auto">
          <a:xfrm>
            <a:off x="2738818" y="1746223"/>
            <a:ext cx="4759968" cy="34065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73733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892629"/>
          </a:xfrm>
        </p:spPr>
        <p:txBody>
          <a:bodyPr>
            <a:normAutofit/>
          </a:bodyPr>
          <a:lstStyle/>
          <a:p>
            <a:pPr algn="ctr"/>
            <a:r>
              <a:rPr lang="en-AU" sz="4800" dirty="0"/>
              <a:t>Upgrade Lighting</a:t>
            </a:r>
          </a:p>
        </p:txBody>
      </p:sp>
      <p:sp>
        <p:nvSpPr>
          <p:cNvPr id="3" name="Content Placeholder 2"/>
          <p:cNvSpPr>
            <a:spLocks noGrp="1"/>
          </p:cNvSpPr>
          <p:nvPr>
            <p:ph idx="1"/>
          </p:nvPr>
        </p:nvSpPr>
        <p:spPr>
          <a:xfrm>
            <a:off x="677333" y="1502229"/>
            <a:ext cx="8911509" cy="4539133"/>
          </a:xfrm>
        </p:spPr>
        <p:txBody>
          <a:bodyPr/>
          <a:lstStyle/>
          <a:p>
            <a:r>
              <a:rPr lang="en-AU" dirty="0"/>
              <a:t>Photos of:</a:t>
            </a:r>
          </a:p>
          <a:p>
            <a:pPr lvl="1"/>
            <a:r>
              <a:rPr lang="en-AU" dirty="0"/>
              <a:t>Lamp showing model number</a:t>
            </a:r>
          </a:p>
          <a:p>
            <a:pPr lvl="1"/>
            <a:r>
              <a:rPr lang="en-AU" dirty="0"/>
              <a:t>Driver showing model number (only non-integrated lamps)</a:t>
            </a:r>
          </a:p>
          <a:p>
            <a:pPr lvl="1"/>
            <a:r>
              <a:rPr lang="en-AU" dirty="0"/>
              <a:t>New lights in situ</a:t>
            </a:r>
          </a:p>
          <a:p>
            <a:pPr marL="457200" lvl="1" indent="0">
              <a:buNone/>
            </a:pPr>
            <a:endParaRPr lang="en-AU" dirty="0"/>
          </a:p>
          <a:p>
            <a:r>
              <a:rPr lang="en-AU" dirty="0"/>
              <a:t>LUX readings</a:t>
            </a:r>
          </a:p>
          <a:p>
            <a:r>
              <a:rPr lang="en-AU" dirty="0"/>
              <a:t>We need a copy of invoice and customer payment receipt</a:t>
            </a:r>
          </a:p>
          <a:p>
            <a:r>
              <a:rPr lang="en-AU" dirty="0"/>
              <a:t>Cost to OES must be &gt;$5 per ESC</a:t>
            </a:r>
          </a:p>
        </p:txBody>
      </p:sp>
      <p:sp>
        <p:nvSpPr>
          <p:cNvPr id="4" name="Footer Placeholder 3"/>
          <p:cNvSpPr>
            <a:spLocks noGrp="1"/>
          </p:cNvSpPr>
          <p:nvPr>
            <p:ph type="ftr" sz="quarter" idx="11"/>
          </p:nvPr>
        </p:nvSpPr>
        <p:spPr/>
        <p:txBody>
          <a:bodyPr/>
          <a:lstStyle/>
          <a:p>
            <a:r>
              <a:rPr lang="en-AU"/>
              <a:t>Carbon Blue Document</a:t>
            </a:r>
          </a:p>
        </p:txBody>
      </p:sp>
      <p:pic>
        <p:nvPicPr>
          <p:cNvPr id="5" name="Picture 4" descr="D:\Box Sync\RESA\Quote\South Granville Printing\McMillan Photos\P1000226.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27664"/>
          <a:stretch/>
        </p:blipFill>
        <p:spPr bwMode="auto">
          <a:xfrm>
            <a:off x="2232428" y="4567447"/>
            <a:ext cx="3389895" cy="183904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Bill_Working_Files\Dropbox\Channel 7 - uploaded data\14.1 - Post - Photo evidence of new light prior to installation - Channel 7 warehous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96553" y="1502229"/>
            <a:ext cx="2592289" cy="210619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D:\Bill_Working_Files\Dropbox\Channel 7 - uploaded data\14.2 - Post - Photo evidence of lights in SITU - Channel 7 warerhous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07358" y="4262758"/>
            <a:ext cx="2592288" cy="2348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06002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892629"/>
          </a:xfrm>
        </p:spPr>
        <p:txBody>
          <a:bodyPr>
            <a:normAutofit/>
          </a:bodyPr>
          <a:lstStyle/>
          <a:p>
            <a:pPr algn="ctr"/>
            <a:r>
              <a:rPr lang="en-AU" sz="4800" dirty="0"/>
              <a:t>Contractor Requirements</a:t>
            </a:r>
          </a:p>
        </p:txBody>
      </p:sp>
      <p:sp>
        <p:nvSpPr>
          <p:cNvPr id="3" name="Content Placeholder 2"/>
          <p:cNvSpPr>
            <a:spLocks noGrp="1"/>
          </p:cNvSpPr>
          <p:nvPr>
            <p:ph idx="1"/>
          </p:nvPr>
        </p:nvSpPr>
        <p:spPr>
          <a:xfrm>
            <a:off x="677334" y="1502229"/>
            <a:ext cx="8596668" cy="4539133"/>
          </a:xfrm>
        </p:spPr>
        <p:txBody>
          <a:bodyPr/>
          <a:lstStyle/>
          <a:p>
            <a:r>
              <a:rPr lang="en-AU" dirty="0"/>
              <a:t>Sign Carbon Blue agreement</a:t>
            </a:r>
          </a:p>
          <a:p>
            <a:r>
              <a:rPr lang="en-AU" dirty="0"/>
              <a:t>Inducted</a:t>
            </a:r>
          </a:p>
          <a:p>
            <a:r>
              <a:rPr lang="en-AU" dirty="0"/>
              <a:t>Provide Certificates of Currency</a:t>
            </a:r>
          </a:p>
          <a:p>
            <a:r>
              <a:rPr lang="en-AU" dirty="0"/>
              <a:t>Copies of licenses and certificates</a:t>
            </a:r>
          </a:p>
          <a:p>
            <a:r>
              <a:rPr lang="en-AU" dirty="0"/>
              <a:t>For each project, provide:</a:t>
            </a:r>
          </a:p>
          <a:p>
            <a:pPr lvl="1"/>
            <a:r>
              <a:rPr lang="en-AU" dirty="0"/>
              <a:t>Safe Work Method Statement</a:t>
            </a:r>
          </a:p>
          <a:p>
            <a:pPr lvl="1"/>
            <a:r>
              <a:rPr lang="en-AU" dirty="0"/>
              <a:t>Installer declaration</a:t>
            </a:r>
          </a:p>
          <a:p>
            <a:pPr lvl="1"/>
            <a:r>
              <a:rPr lang="en-AU" dirty="0"/>
              <a:t>CCEW + attachment (doesn’t need to be sent to network operators, only needs to come to us)</a:t>
            </a:r>
          </a:p>
          <a:p>
            <a:pPr lvl="1"/>
            <a:r>
              <a:rPr lang="en-AU" dirty="0"/>
              <a:t>Signed copy of job specific Terms and Conditions</a:t>
            </a:r>
          </a:p>
        </p:txBody>
      </p:sp>
      <p:sp>
        <p:nvSpPr>
          <p:cNvPr id="4" name="Footer Placeholder 3"/>
          <p:cNvSpPr>
            <a:spLocks noGrp="1"/>
          </p:cNvSpPr>
          <p:nvPr>
            <p:ph type="ftr" sz="quarter" idx="11"/>
          </p:nvPr>
        </p:nvSpPr>
        <p:spPr/>
        <p:txBody>
          <a:bodyPr/>
          <a:lstStyle/>
          <a:p>
            <a:r>
              <a:rPr lang="en-AU"/>
              <a:t>Carbon Blue Document</a:t>
            </a: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216505">
            <a:off x="7177483" y="1553264"/>
            <a:ext cx="1722788" cy="24650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11903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859971"/>
          </a:xfrm>
        </p:spPr>
        <p:txBody>
          <a:bodyPr>
            <a:normAutofit/>
          </a:bodyPr>
          <a:lstStyle/>
          <a:p>
            <a:pPr algn="ctr"/>
            <a:r>
              <a:rPr lang="en-AU" sz="4800" dirty="0"/>
              <a:t>Taking LUX Readings</a:t>
            </a:r>
          </a:p>
        </p:txBody>
      </p:sp>
      <p:sp>
        <p:nvSpPr>
          <p:cNvPr id="3" name="Content Placeholder 2"/>
          <p:cNvSpPr>
            <a:spLocks noGrp="1"/>
          </p:cNvSpPr>
          <p:nvPr>
            <p:ph idx="1"/>
          </p:nvPr>
        </p:nvSpPr>
        <p:spPr>
          <a:xfrm>
            <a:off x="677334" y="1469571"/>
            <a:ext cx="8596668" cy="4571791"/>
          </a:xfrm>
        </p:spPr>
        <p:txBody>
          <a:bodyPr/>
          <a:lstStyle/>
          <a:p>
            <a:endParaRPr lang="en-AU" dirty="0" smtClean="0"/>
          </a:p>
          <a:p>
            <a:r>
              <a:rPr lang="en-AU" dirty="0" smtClean="0"/>
              <a:t>Calibrated meter (need to know brand, model and serial number)</a:t>
            </a:r>
            <a:endParaRPr lang="en-AU" dirty="0"/>
          </a:p>
          <a:p>
            <a:r>
              <a:rPr lang="en-AU" dirty="0"/>
              <a:t>Must meet AS1680/BCA </a:t>
            </a:r>
            <a:r>
              <a:rPr lang="en-AU" dirty="0" smtClean="0"/>
              <a:t>requirements </a:t>
            </a:r>
            <a:r>
              <a:rPr lang="en-AU" dirty="0" smtClean="0">
                <a:solidFill>
                  <a:srgbClr val="FF0000"/>
                </a:solidFill>
              </a:rPr>
              <a:t>PLUS 20% </a:t>
            </a:r>
            <a:r>
              <a:rPr lang="en-AU" dirty="0" smtClean="0"/>
              <a:t>on average over measured area.   </a:t>
            </a:r>
            <a:endParaRPr lang="en-AU" dirty="0"/>
          </a:p>
          <a:p>
            <a:pPr lvl="1"/>
            <a:r>
              <a:rPr lang="en-AU" dirty="0" smtClean="0"/>
              <a:t>LED upgrade lights are expected to last 10 years and are determined by regulator to depreciate by 20% over that time period, thus still meeting required AS1680/BCA requirements at end of life. </a:t>
            </a:r>
          </a:p>
          <a:p>
            <a:pPr lvl="1"/>
            <a:r>
              <a:rPr lang="en-AU" dirty="0" smtClean="0"/>
              <a:t>Chart on next screen shows AS1680 minimum lux levels for specific class of tasks</a:t>
            </a:r>
            <a:endParaRPr lang="en-AU" dirty="0"/>
          </a:p>
          <a:p>
            <a:r>
              <a:rPr lang="en-AU" dirty="0"/>
              <a:t>LUX readings where possible should be taken at </a:t>
            </a:r>
            <a:r>
              <a:rPr lang="en-AU" dirty="0" smtClean="0"/>
              <a:t>night and must not include natural daylight</a:t>
            </a:r>
            <a:endParaRPr lang="en-AU" dirty="0"/>
          </a:p>
        </p:txBody>
      </p:sp>
      <p:sp>
        <p:nvSpPr>
          <p:cNvPr id="4" name="Footer Placeholder 3"/>
          <p:cNvSpPr>
            <a:spLocks noGrp="1"/>
          </p:cNvSpPr>
          <p:nvPr>
            <p:ph type="ftr" sz="quarter" idx="11"/>
          </p:nvPr>
        </p:nvSpPr>
        <p:spPr/>
        <p:txBody>
          <a:bodyPr/>
          <a:lstStyle/>
          <a:p>
            <a:r>
              <a:rPr lang="en-AU"/>
              <a:t>Carbon Blue Document</a:t>
            </a:r>
          </a:p>
        </p:txBody>
      </p:sp>
    </p:spTree>
    <p:extLst>
      <p:ext uri="{BB962C8B-B14F-4D97-AF65-F5344CB8AC3E}">
        <p14:creationId xmlns:p14="http://schemas.microsoft.com/office/powerpoint/2010/main" val="36062787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AU"/>
              <a:t>Carbon Blue Document</a:t>
            </a:r>
          </a:p>
        </p:txBody>
      </p:sp>
      <p:graphicFrame>
        <p:nvGraphicFramePr>
          <p:cNvPr id="5" name="Content Placeholder 9"/>
          <p:cNvGraphicFramePr>
            <a:graphicFrameLocks/>
          </p:cNvGraphicFramePr>
          <p:nvPr>
            <p:extLst>
              <p:ext uri="{D42A27DB-BD31-4B8C-83A1-F6EECF244321}">
                <p14:modId xmlns:p14="http://schemas.microsoft.com/office/powerpoint/2010/main" val="126850604"/>
              </p:ext>
            </p:extLst>
          </p:nvPr>
        </p:nvGraphicFramePr>
        <p:xfrm>
          <a:off x="1723408" y="644211"/>
          <a:ext cx="6741369" cy="5468399"/>
        </p:xfrm>
        <a:graphic>
          <a:graphicData uri="http://schemas.openxmlformats.org/drawingml/2006/table">
            <a:tbl>
              <a:tblPr/>
              <a:tblGrid>
                <a:gridCol w="800142">
                  <a:extLst>
                    <a:ext uri="{9D8B030D-6E8A-4147-A177-3AD203B41FA5}">
                      <a16:colId xmlns:a16="http://schemas.microsoft.com/office/drawing/2014/main" xmlns="" val="20000"/>
                    </a:ext>
                  </a:extLst>
                </a:gridCol>
                <a:gridCol w="791844">
                  <a:extLst>
                    <a:ext uri="{9D8B030D-6E8A-4147-A177-3AD203B41FA5}">
                      <a16:colId xmlns:a16="http://schemas.microsoft.com/office/drawing/2014/main" xmlns="" val="20001"/>
                    </a:ext>
                  </a:extLst>
                </a:gridCol>
                <a:gridCol w="874028">
                  <a:extLst>
                    <a:ext uri="{9D8B030D-6E8A-4147-A177-3AD203B41FA5}">
                      <a16:colId xmlns:a16="http://schemas.microsoft.com/office/drawing/2014/main" xmlns="" val="20002"/>
                    </a:ext>
                  </a:extLst>
                </a:gridCol>
                <a:gridCol w="2392228">
                  <a:extLst>
                    <a:ext uri="{9D8B030D-6E8A-4147-A177-3AD203B41FA5}">
                      <a16:colId xmlns:a16="http://schemas.microsoft.com/office/drawing/2014/main" xmlns="" val="20003"/>
                    </a:ext>
                  </a:extLst>
                </a:gridCol>
                <a:gridCol w="1883127">
                  <a:extLst>
                    <a:ext uri="{9D8B030D-6E8A-4147-A177-3AD203B41FA5}">
                      <a16:colId xmlns:a16="http://schemas.microsoft.com/office/drawing/2014/main" xmlns="" val="20004"/>
                    </a:ext>
                  </a:extLst>
                </a:gridCol>
              </a:tblGrid>
              <a:tr h="312383">
                <a:tc gridSpan="5">
                  <a:txBody>
                    <a:bodyPr/>
                    <a:lstStyle/>
                    <a:p>
                      <a:pPr algn="ctr" fontAlgn="ctr"/>
                      <a:r>
                        <a:rPr lang="en-US" sz="1400" b="1" i="0" u="none" strike="noStrike" dirty="0" smtClean="0">
                          <a:effectLst/>
                          <a:latin typeface="Century Gothic" panose="020B0502020202020204" pitchFamily="34" charset="0"/>
                        </a:rPr>
                        <a:t>AS1680</a:t>
                      </a:r>
                      <a:r>
                        <a:rPr lang="en-US" sz="1400" b="1" i="0" u="none" strike="noStrike" baseline="0" dirty="0" smtClean="0">
                          <a:effectLst/>
                          <a:latin typeface="Century Gothic" panose="020B0502020202020204" pitchFamily="34" charset="0"/>
                        </a:rPr>
                        <a:t> Lux Level Requirements</a:t>
                      </a:r>
                      <a:endParaRPr lang="en-US" sz="800" b="0" i="0" u="none" strike="noStrike" dirty="0">
                        <a:effectLst/>
                        <a:latin typeface="Century Gothic" panose="020B0502020202020204" pitchFamily="34" charset="0"/>
                      </a:endParaRP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extLst>
                  <a:ext uri="{0D108BD9-81ED-4DB2-BD59-A6C34878D82A}">
                    <a16:rowId xmlns:a16="http://schemas.microsoft.com/office/drawing/2014/main" xmlns="" val="10000"/>
                  </a:ext>
                </a:extLst>
              </a:tr>
              <a:tr h="605515">
                <a:tc gridSpan="2">
                  <a:txBody>
                    <a:bodyPr/>
                    <a:lstStyle/>
                    <a:p>
                      <a:pPr algn="ctr" fontAlgn="ctr"/>
                      <a:r>
                        <a:rPr lang="en-AU" sz="800" b="0" i="0" u="none" strike="noStrike" dirty="0">
                          <a:solidFill>
                            <a:sysClr val="windowText" lastClr="000000"/>
                          </a:solidFill>
                          <a:effectLst/>
                          <a:latin typeface="Century Gothic" panose="020B0502020202020204" pitchFamily="34" charset="0"/>
                        </a:rPr>
                        <a:t>Class of task</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hMerge="1">
                  <a:txBody>
                    <a:bodyPr/>
                    <a:lstStyle/>
                    <a:p>
                      <a:endParaRPr lang="en-AU"/>
                    </a:p>
                  </a:txBody>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Recommended maintained Illuminance (lx</a:t>
                      </a:r>
                      <a:r>
                        <a:rPr lang="en-AU" sz="800" b="0" i="0" u="none" strike="noStrike" dirty="0" smtClean="0">
                          <a:solidFill>
                            <a:sysClr val="windowText" lastClr="000000"/>
                          </a:solidFill>
                          <a:effectLst/>
                          <a:latin typeface="Century Gothic" panose="020B0502020202020204" pitchFamily="34" charset="0"/>
                        </a:rPr>
                        <a:t>)</a:t>
                      </a:r>
                    </a:p>
                    <a:p>
                      <a:pPr algn="ctr" fontAlgn="ctr"/>
                      <a:r>
                        <a:rPr lang="en-AU" sz="800" b="1" i="0" u="none" strike="noStrike" dirty="0" smtClean="0">
                          <a:solidFill>
                            <a:srgbClr val="FF0000"/>
                          </a:solidFill>
                          <a:effectLst/>
                          <a:latin typeface="Century Gothic" panose="020B0502020202020204" pitchFamily="34" charset="0"/>
                        </a:rPr>
                        <a:t>ESS Required Plus 20%</a:t>
                      </a:r>
                      <a:endParaRPr lang="en-AU" sz="800" b="1" i="0" u="none" strike="noStrike" dirty="0">
                        <a:solidFill>
                          <a:srgbClr val="FF0000"/>
                        </a:solidFill>
                        <a:effectLst/>
                        <a:latin typeface="Century Gothic" panose="020B0502020202020204" pitchFamily="34" charset="0"/>
                      </a:endParaRP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Characteristics of the activity/interior</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Representative activities/interiors</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xmlns="" val="10001"/>
                  </a:ext>
                </a:extLst>
              </a:tr>
              <a:tr h="282261">
                <a:tc rowSpan="2">
                  <a:txBody>
                    <a:bodyPr/>
                    <a:lstStyle/>
                    <a:p>
                      <a:pPr algn="ctr" fontAlgn="ctr"/>
                      <a:r>
                        <a:rPr lang="en-US" sz="800" b="0" i="0" u="none" strike="noStrike" dirty="0">
                          <a:solidFill>
                            <a:sysClr val="windowText" lastClr="000000"/>
                          </a:solidFill>
                          <a:effectLst/>
                          <a:latin typeface="Century Gothic" panose="020B0502020202020204" pitchFamily="34" charset="0"/>
                        </a:rPr>
                        <a:t>Below Normal range of tasks and work places</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Movement and Orientation</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40 </a:t>
                      </a:r>
                      <a:r>
                        <a:rPr lang="en-AU" sz="800" b="0" i="0" u="none" strike="noStrike" dirty="0" smtClean="0">
                          <a:solidFill>
                            <a:sysClr val="windowText" lastClr="000000"/>
                          </a:solidFill>
                          <a:effectLst/>
                          <a:latin typeface="Century Gothic" panose="020B0502020202020204" pitchFamily="34" charset="0"/>
                        </a:rPr>
                        <a:t> </a:t>
                      </a:r>
                      <a:r>
                        <a:rPr lang="en-AU" sz="800" b="1" i="0" u="none" strike="noStrike" dirty="0" smtClean="0">
                          <a:solidFill>
                            <a:srgbClr val="FF0000"/>
                          </a:solidFill>
                          <a:effectLst/>
                          <a:latin typeface="Century Gothic" panose="020B0502020202020204" pitchFamily="34" charset="0"/>
                        </a:rPr>
                        <a:t>50</a:t>
                      </a:r>
                      <a:endParaRPr lang="en-AU" sz="800" b="1" i="0" u="none" strike="noStrike" dirty="0">
                        <a:solidFill>
                          <a:srgbClr val="FF0000"/>
                        </a:solidFill>
                        <a:effectLst/>
                        <a:latin typeface="Century Gothic" panose="020B0502020202020204" pitchFamily="34" charset="0"/>
                      </a:endParaRP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US" sz="800" b="0" i="0" u="none" strike="noStrike" dirty="0">
                          <a:solidFill>
                            <a:sysClr val="windowText" lastClr="000000"/>
                          </a:solidFill>
                          <a:effectLst/>
                          <a:latin typeface="Century Gothic" panose="020B0502020202020204" pitchFamily="34" charset="0"/>
                        </a:rPr>
                        <a:t>Interior rarely visited with visual tasks limited to movement and orientation</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tcPr>
                </a:tc>
                <a:tc>
                  <a:txBody>
                    <a:bodyPr/>
                    <a:lstStyle/>
                    <a:p>
                      <a:pPr algn="ctr" fontAlgn="ctr"/>
                      <a:r>
                        <a:rPr lang="en-US" sz="800" b="0" i="0" u="none" strike="noStrike" dirty="0">
                          <a:effectLst/>
                          <a:latin typeface="Century Gothic" panose="020B0502020202020204" pitchFamily="34" charset="0"/>
                        </a:rPr>
                        <a:t>Corridors; cable tunnels; indoor storage tanks; walkways</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tcPr>
                </a:tc>
                <a:extLst>
                  <a:ext uri="{0D108BD9-81ED-4DB2-BD59-A6C34878D82A}">
                    <a16:rowId xmlns:a16="http://schemas.microsoft.com/office/drawing/2014/main" xmlns="" val="10002"/>
                  </a:ext>
                </a:extLst>
              </a:tr>
              <a:tr h="484412">
                <a:tc vMerge="1">
                  <a:txBody>
                    <a:bodyPr/>
                    <a:lstStyle/>
                    <a:p>
                      <a:endParaRPr lang="en-AU"/>
                    </a:p>
                  </a:txBody>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Rough intermittent</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80 </a:t>
                      </a:r>
                      <a:r>
                        <a:rPr lang="en-AU" sz="800" b="0" i="0" u="none" strike="noStrike" dirty="0" smtClean="0">
                          <a:solidFill>
                            <a:sysClr val="windowText" lastClr="000000"/>
                          </a:solidFill>
                          <a:effectLst/>
                          <a:latin typeface="Century Gothic" panose="020B0502020202020204" pitchFamily="34" charset="0"/>
                        </a:rPr>
                        <a:t> </a:t>
                      </a:r>
                      <a:r>
                        <a:rPr lang="en-AU" sz="800" b="1" i="0" u="none" strike="noStrike" dirty="0" smtClean="0">
                          <a:solidFill>
                            <a:srgbClr val="FF0000"/>
                          </a:solidFill>
                          <a:effectLst/>
                          <a:latin typeface="Century Gothic" panose="020B0502020202020204" pitchFamily="34" charset="0"/>
                        </a:rPr>
                        <a:t>100</a:t>
                      </a:r>
                      <a:endParaRPr lang="en-AU" sz="800" b="1" i="0" u="none" strike="noStrike" dirty="0">
                        <a:solidFill>
                          <a:srgbClr val="FF0000"/>
                        </a:solidFill>
                        <a:effectLst/>
                        <a:latin typeface="Century Gothic" panose="020B0502020202020204" pitchFamily="34" charset="0"/>
                      </a:endParaRP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US" sz="800" b="0" i="0" u="none" strike="noStrike" dirty="0">
                          <a:solidFill>
                            <a:sysClr val="windowText" lastClr="000000"/>
                          </a:solidFill>
                          <a:effectLst/>
                          <a:latin typeface="Century Gothic" panose="020B0502020202020204" pitchFamily="34" charset="0"/>
                        </a:rPr>
                        <a:t>Interiors requiring intermittent use with visual tasks limited to movement, orientation and course detail</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tcPr>
                </a:tc>
                <a:tc>
                  <a:txBody>
                    <a:bodyPr/>
                    <a:lstStyle/>
                    <a:p>
                      <a:pPr algn="ctr" fontAlgn="ctr"/>
                      <a:r>
                        <a:rPr lang="en-US" sz="800" b="0" i="0" u="none" strike="noStrike" dirty="0">
                          <a:effectLst/>
                          <a:latin typeface="Century Gothic" panose="020B0502020202020204" pitchFamily="34" charset="0"/>
                        </a:rPr>
                        <a:t>Staff change rooms; live storage of bulky materials; dead storage of materials needing care; locker rooms; loading bays</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tcPr>
                </a:tc>
                <a:extLst>
                  <a:ext uri="{0D108BD9-81ED-4DB2-BD59-A6C34878D82A}">
                    <a16:rowId xmlns:a16="http://schemas.microsoft.com/office/drawing/2014/main" xmlns="" val="10003"/>
                  </a:ext>
                </a:extLst>
              </a:tr>
              <a:tr h="726618">
                <a:tc rowSpan="6">
                  <a:txBody>
                    <a:bodyPr/>
                    <a:lstStyle/>
                    <a:p>
                      <a:pPr algn="ctr" fontAlgn="ctr"/>
                      <a:r>
                        <a:rPr lang="en-US" sz="800" b="0" i="0" u="none" strike="noStrike" dirty="0">
                          <a:solidFill>
                            <a:sysClr val="windowText" lastClr="000000"/>
                          </a:solidFill>
                          <a:effectLst/>
                          <a:latin typeface="Century Gothic" panose="020B0502020202020204" pitchFamily="34" charset="0"/>
                        </a:rPr>
                        <a:t>Normal range of tasks and work places</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Simple</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160 </a:t>
                      </a:r>
                      <a:r>
                        <a:rPr lang="en-AU" sz="800" b="0" i="0" u="none" strike="noStrike" dirty="0" smtClean="0">
                          <a:solidFill>
                            <a:sysClr val="windowText" lastClr="000000"/>
                          </a:solidFill>
                          <a:effectLst/>
                          <a:latin typeface="Century Gothic" panose="020B0502020202020204" pitchFamily="34" charset="0"/>
                        </a:rPr>
                        <a:t> </a:t>
                      </a:r>
                      <a:r>
                        <a:rPr lang="en-AU" sz="800" b="1" i="0" u="none" strike="noStrike" dirty="0" smtClean="0">
                          <a:solidFill>
                            <a:srgbClr val="FF0000"/>
                          </a:solidFill>
                          <a:effectLst/>
                          <a:latin typeface="Century Gothic" panose="020B0502020202020204" pitchFamily="34" charset="0"/>
                        </a:rPr>
                        <a:t>200</a:t>
                      </a:r>
                      <a:endParaRPr lang="en-AU" sz="800" b="1" i="0" u="none" strike="noStrike" dirty="0">
                        <a:solidFill>
                          <a:srgbClr val="FF0000"/>
                        </a:solidFill>
                        <a:effectLst/>
                        <a:latin typeface="Century Gothic" panose="020B0502020202020204" pitchFamily="34" charset="0"/>
                      </a:endParaRP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US" sz="800" b="0" i="0" u="none" strike="noStrike" dirty="0">
                          <a:solidFill>
                            <a:sysClr val="windowText" lastClr="000000"/>
                          </a:solidFill>
                          <a:effectLst/>
                          <a:latin typeface="Century Gothic" panose="020B0502020202020204" pitchFamily="34" charset="0"/>
                        </a:rPr>
                        <a:t>Any continuously occupied interior where there are no tasks requiring perception of other than course detail. Occasional reading of clearly printed documents for short periods</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tcPr>
                </a:tc>
                <a:tc>
                  <a:txBody>
                    <a:bodyPr/>
                    <a:lstStyle/>
                    <a:p>
                      <a:pPr algn="ctr" fontAlgn="ctr"/>
                      <a:r>
                        <a:rPr lang="en-US" sz="800" b="0" i="0" u="none" strike="noStrike" dirty="0">
                          <a:effectLst/>
                          <a:latin typeface="Century Gothic" panose="020B0502020202020204" pitchFamily="34" charset="0"/>
                        </a:rPr>
                        <a:t>Waiting rooms; staff canteens; rough checking stock; rough bench and machine work; entrance halls; general fabrication of structural steel’ casting concrete; automated process monitoring; turbine halls</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tcPr>
                </a:tc>
                <a:extLst>
                  <a:ext uri="{0D108BD9-81ED-4DB2-BD59-A6C34878D82A}">
                    <a16:rowId xmlns:a16="http://schemas.microsoft.com/office/drawing/2014/main" xmlns="" val="10004"/>
                  </a:ext>
                </a:extLst>
              </a:tr>
              <a:tr h="484412">
                <a:tc vMerge="1">
                  <a:txBody>
                    <a:bodyPr/>
                    <a:lstStyle/>
                    <a:p>
                      <a:endParaRPr lang="en-AU"/>
                    </a:p>
                  </a:txBody>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Ordinary or moderately easy</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240 </a:t>
                      </a:r>
                      <a:r>
                        <a:rPr lang="en-AU" sz="800" b="0" i="0" u="none" strike="noStrike" dirty="0" smtClean="0">
                          <a:solidFill>
                            <a:sysClr val="windowText" lastClr="000000"/>
                          </a:solidFill>
                          <a:effectLst/>
                          <a:latin typeface="Century Gothic" panose="020B0502020202020204" pitchFamily="34" charset="0"/>
                        </a:rPr>
                        <a:t> </a:t>
                      </a:r>
                      <a:r>
                        <a:rPr lang="en-AU" sz="800" b="1" i="0" u="none" strike="noStrike" dirty="0" smtClean="0">
                          <a:solidFill>
                            <a:srgbClr val="FF0000"/>
                          </a:solidFill>
                          <a:effectLst/>
                          <a:latin typeface="Century Gothic" panose="020B0502020202020204" pitchFamily="34" charset="0"/>
                        </a:rPr>
                        <a:t>300</a:t>
                      </a:r>
                      <a:endParaRPr lang="en-AU" sz="800" b="1" i="0" u="none" strike="noStrike" dirty="0">
                        <a:solidFill>
                          <a:srgbClr val="FF0000"/>
                        </a:solidFill>
                        <a:effectLst/>
                        <a:latin typeface="Century Gothic" panose="020B0502020202020204" pitchFamily="34" charset="0"/>
                      </a:endParaRP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US" sz="800" b="0" i="0" u="none" strike="noStrike" dirty="0">
                          <a:solidFill>
                            <a:sysClr val="windowText" lastClr="000000"/>
                          </a:solidFill>
                          <a:effectLst/>
                          <a:latin typeface="Century Gothic" panose="020B0502020202020204" pitchFamily="34" charset="0"/>
                        </a:rPr>
                        <a:t>Continuously occupied interiors with moderately easy visual tasks with high contrasts or large detail (&lt;10 min arc)</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tcPr>
                </a:tc>
                <a:tc>
                  <a:txBody>
                    <a:bodyPr/>
                    <a:lstStyle/>
                    <a:p>
                      <a:pPr algn="ctr" fontAlgn="ctr"/>
                      <a:r>
                        <a:rPr lang="en-US" sz="800" b="0" i="0" u="none" strike="noStrike" dirty="0">
                          <a:effectLst/>
                          <a:latin typeface="Century Gothic" panose="020B0502020202020204" pitchFamily="34" charset="0"/>
                        </a:rPr>
                        <a:t>School chalkboard and charts; medium woodworking; food preparation; counters for transactions.</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tcPr>
                </a:tc>
                <a:extLst>
                  <a:ext uri="{0D108BD9-81ED-4DB2-BD59-A6C34878D82A}">
                    <a16:rowId xmlns:a16="http://schemas.microsoft.com/office/drawing/2014/main" xmlns="" val="10005"/>
                  </a:ext>
                </a:extLst>
              </a:tr>
              <a:tr h="282261">
                <a:tc vMerge="1">
                  <a:txBody>
                    <a:bodyPr/>
                    <a:lstStyle/>
                    <a:p>
                      <a:endParaRPr lang="en-AU"/>
                    </a:p>
                  </a:txBody>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Moderately difficult (Routine)</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320 </a:t>
                      </a:r>
                      <a:r>
                        <a:rPr lang="en-AU" sz="800" b="0" i="0" u="none" strike="noStrike" dirty="0" smtClean="0">
                          <a:solidFill>
                            <a:sysClr val="windowText" lastClr="000000"/>
                          </a:solidFill>
                          <a:effectLst/>
                          <a:latin typeface="Century Gothic" panose="020B0502020202020204" pitchFamily="34" charset="0"/>
                        </a:rPr>
                        <a:t> </a:t>
                      </a:r>
                      <a:r>
                        <a:rPr lang="en-AU" sz="800" b="1" i="0" u="none" strike="noStrike" dirty="0" smtClean="0">
                          <a:solidFill>
                            <a:srgbClr val="FF0000"/>
                          </a:solidFill>
                          <a:effectLst/>
                          <a:latin typeface="Century Gothic" panose="020B0502020202020204" pitchFamily="34" charset="0"/>
                        </a:rPr>
                        <a:t>400</a:t>
                      </a:r>
                      <a:endParaRPr lang="en-AU" sz="800" b="1" i="0" u="none" strike="noStrike" dirty="0">
                        <a:solidFill>
                          <a:srgbClr val="FF0000"/>
                        </a:solidFill>
                        <a:effectLst/>
                        <a:latin typeface="Century Gothic" panose="020B0502020202020204" pitchFamily="34" charset="0"/>
                      </a:endParaRP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rowSpan="2">
                  <a:txBody>
                    <a:bodyPr/>
                    <a:lstStyle/>
                    <a:p>
                      <a:pPr algn="ctr" fontAlgn="ctr"/>
                      <a:r>
                        <a:rPr lang="en-US" sz="800" b="0" i="0" u="none" strike="noStrike" dirty="0">
                          <a:solidFill>
                            <a:sysClr val="windowText" lastClr="000000"/>
                          </a:solidFill>
                          <a:effectLst/>
                          <a:latin typeface="Century Gothic" panose="020B0502020202020204" pitchFamily="34" charset="0"/>
                        </a:rPr>
                        <a:t>Areas where visual tasks are moderately difficult with moderate detail (5-10 min arc or tolerances to 125µm) or with low contrast</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tcPr>
                </a:tc>
                <a:tc>
                  <a:txBody>
                    <a:bodyPr/>
                    <a:lstStyle/>
                    <a:p>
                      <a:pPr algn="ctr" fontAlgn="ctr"/>
                      <a:r>
                        <a:rPr lang="en-US" sz="800" b="0" i="0" u="none" strike="noStrike" dirty="0">
                          <a:effectLst/>
                          <a:latin typeface="Century Gothic" panose="020B0502020202020204" pitchFamily="34" charset="0"/>
                        </a:rPr>
                        <a:t>Routine office tasks, e.g. reading, writing, typing, enquiry desks</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tcPr>
                </a:tc>
                <a:extLst>
                  <a:ext uri="{0D108BD9-81ED-4DB2-BD59-A6C34878D82A}">
                    <a16:rowId xmlns:a16="http://schemas.microsoft.com/office/drawing/2014/main" xmlns="" val="10006"/>
                  </a:ext>
                </a:extLst>
              </a:tr>
              <a:tr h="282261">
                <a:tc vMerge="1">
                  <a:txBody>
                    <a:bodyPr/>
                    <a:lstStyle/>
                    <a:p>
                      <a:endParaRPr lang="en-AU"/>
                    </a:p>
                  </a:txBody>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Moderately difficult (Medium)</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400 </a:t>
                      </a:r>
                      <a:r>
                        <a:rPr lang="en-AU" sz="800" b="0" i="0" u="none" strike="noStrike" dirty="0" smtClean="0">
                          <a:solidFill>
                            <a:sysClr val="windowText" lastClr="000000"/>
                          </a:solidFill>
                          <a:effectLst/>
                          <a:latin typeface="Century Gothic" panose="020B0502020202020204" pitchFamily="34" charset="0"/>
                        </a:rPr>
                        <a:t> </a:t>
                      </a:r>
                      <a:r>
                        <a:rPr lang="en-AU" sz="800" b="1" i="0" u="none" strike="noStrike" dirty="0" smtClean="0">
                          <a:solidFill>
                            <a:srgbClr val="FF0000"/>
                          </a:solidFill>
                          <a:effectLst/>
                          <a:latin typeface="Century Gothic" panose="020B0502020202020204" pitchFamily="34" charset="0"/>
                        </a:rPr>
                        <a:t>500</a:t>
                      </a:r>
                      <a:endParaRPr lang="en-AU" sz="800" b="1" i="0" u="none" strike="noStrike" dirty="0">
                        <a:solidFill>
                          <a:srgbClr val="FF0000"/>
                        </a:solidFill>
                        <a:effectLst/>
                        <a:latin typeface="Century Gothic" panose="020B0502020202020204" pitchFamily="34" charset="0"/>
                      </a:endParaRP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vMerge="1">
                  <a:txBody>
                    <a:bodyPr/>
                    <a:lstStyle/>
                    <a:p>
                      <a:endParaRPr lang="en-AU"/>
                    </a:p>
                  </a:txBody>
                  <a:tcPr/>
                </a:tc>
                <a:tc>
                  <a:txBody>
                    <a:bodyPr/>
                    <a:lstStyle/>
                    <a:p>
                      <a:pPr algn="ctr" fontAlgn="ctr"/>
                      <a:r>
                        <a:rPr lang="en-US" sz="800" b="0" i="0" u="none" strike="noStrike" dirty="0">
                          <a:effectLst/>
                          <a:latin typeface="Century Gothic" panose="020B0502020202020204" pitchFamily="34" charset="0"/>
                        </a:rPr>
                        <a:t>Inspection of medium work; fine woodwork; car assembly</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tcPr>
                </a:tc>
                <a:extLst>
                  <a:ext uri="{0D108BD9-81ED-4DB2-BD59-A6C34878D82A}">
                    <a16:rowId xmlns:a16="http://schemas.microsoft.com/office/drawing/2014/main" xmlns="" val="10007"/>
                  </a:ext>
                </a:extLst>
              </a:tr>
              <a:tr h="484412">
                <a:tc vMerge="1">
                  <a:txBody>
                    <a:bodyPr/>
                    <a:lstStyle/>
                    <a:p>
                      <a:endParaRPr lang="en-AU"/>
                    </a:p>
                  </a:txBody>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Difficult</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600 </a:t>
                      </a:r>
                      <a:r>
                        <a:rPr lang="en-AU" sz="800" b="0" i="0" u="none" strike="noStrike" dirty="0" smtClean="0">
                          <a:solidFill>
                            <a:sysClr val="windowText" lastClr="000000"/>
                          </a:solidFill>
                          <a:effectLst/>
                          <a:latin typeface="Century Gothic" panose="020B0502020202020204" pitchFamily="34" charset="0"/>
                        </a:rPr>
                        <a:t> </a:t>
                      </a:r>
                      <a:r>
                        <a:rPr lang="en-AU" sz="800" b="1" i="0" u="none" strike="noStrike" dirty="0" smtClean="0">
                          <a:solidFill>
                            <a:srgbClr val="FF0000"/>
                          </a:solidFill>
                          <a:effectLst/>
                          <a:latin typeface="Century Gothic" panose="020B0502020202020204" pitchFamily="34" charset="0"/>
                        </a:rPr>
                        <a:t>750</a:t>
                      </a:r>
                      <a:endParaRPr lang="en-AU" sz="800" b="1" i="0" u="none" strike="noStrike" dirty="0">
                        <a:solidFill>
                          <a:srgbClr val="FF0000"/>
                        </a:solidFill>
                        <a:effectLst/>
                        <a:latin typeface="Century Gothic" panose="020B0502020202020204" pitchFamily="34" charset="0"/>
                      </a:endParaRP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US" sz="800" b="0" i="0" u="none" strike="noStrike" dirty="0">
                          <a:solidFill>
                            <a:sysClr val="windowText" lastClr="000000"/>
                          </a:solidFill>
                          <a:effectLst/>
                          <a:latin typeface="Century Gothic" panose="020B0502020202020204" pitchFamily="34" charset="0"/>
                        </a:rPr>
                        <a:t>Areas where visual tasks are difficult with small detail (3-5 min arc or tolerances to 25μm) or with low contrast</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tcPr>
                </a:tc>
                <a:tc>
                  <a:txBody>
                    <a:bodyPr/>
                    <a:lstStyle/>
                    <a:p>
                      <a:pPr algn="ctr" fontAlgn="ctr"/>
                      <a:r>
                        <a:rPr lang="en-US" sz="800" b="0" i="0" u="none" strike="noStrike" dirty="0">
                          <a:effectLst/>
                          <a:latin typeface="Century Gothic" panose="020B0502020202020204" pitchFamily="34" charset="0"/>
                        </a:rPr>
                        <a:t>Drawing boards; most inspection tasks; proofreading; fine machine work; fine painting and finishing; colour matching</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tcPr>
                </a:tc>
                <a:extLst>
                  <a:ext uri="{0D108BD9-81ED-4DB2-BD59-A6C34878D82A}">
                    <a16:rowId xmlns:a16="http://schemas.microsoft.com/office/drawing/2014/main" xmlns="" val="10008"/>
                  </a:ext>
                </a:extLst>
              </a:tr>
              <a:tr h="363309">
                <a:tc vMerge="1">
                  <a:txBody>
                    <a:bodyPr/>
                    <a:lstStyle/>
                    <a:p>
                      <a:endParaRPr lang="en-AU"/>
                    </a:p>
                  </a:txBody>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Very difficult</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800 </a:t>
                      </a:r>
                      <a:r>
                        <a:rPr lang="en-AU" sz="800" b="0" i="0" u="none" strike="noStrike" dirty="0" smtClean="0">
                          <a:solidFill>
                            <a:sysClr val="windowText" lastClr="000000"/>
                          </a:solidFill>
                          <a:effectLst/>
                          <a:latin typeface="Century Gothic" panose="020B0502020202020204" pitchFamily="34" charset="0"/>
                        </a:rPr>
                        <a:t> </a:t>
                      </a:r>
                      <a:r>
                        <a:rPr lang="en-AU" sz="800" b="1" i="0" u="none" strike="noStrike" dirty="0" smtClean="0">
                          <a:solidFill>
                            <a:srgbClr val="FF0000"/>
                          </a:solidFill>
                          <a:effectLst/>
                          <a:latin typeface="Century Gothic" panose="020B0502020202020204" pitchFamily="34" charset="0"/>
                        </a:rPr>
                        <a:t>1000</a:t>
                      </a:r>
                      <a:endParaRPr lang="en-AU" sz="800" b="1" i="0" u="none" strike="noStrike" dirty="0">
                        <a:solidFill>
                          <a:srgbClr val="FF0000"/>
                        </a:solidFill>
                        <a:effectLst/>
                        <a:latin typeface="Century Gothic" panose="020B0502020202020204" pitchFamily="34" charset="0"/>
                      </a:endParaRP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US" sz="800" b="0" i="0" u="none" strike="noStrike" dirty="0">
                          <a:solidFill>
                            <a:sysClr val="windowText" lastClr="000000"/>
                          </a:solidFill>
                          <a:effectLst/>
                          <a:latin typeface="Century Gothic" panose="020B0502020202020204" pitchFamily="34" charset="0"/>
                        </a:rPr>
                        <a:t>Areas where visual tasks are very difficult with very small detail (2-3 min arc) or with very low contrast</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tcPr>
                </a:tc>
                <a:tc>
                  <a:txBody>
                    <a:bodyPr/>
                    <a:lstStyle/>
                    <a:p>
                      <a:pPr algn="ctr" fontAlgn="ctr"/>
                      <a:r>
                        <a:rPr lang="en-US" sz="800" b="0" i="0" u="none" strike="noStrike" dirty="0">
                          <a:effectLst/>
                          <a:latin typeface="Century Gothic" panose="020B0502020202020204" pitchFamily="34" charset="0"/>
                        </a:rPr>
                        <a:t>Fine inspection; paint retouching; fine manufacture; grading of dark materials; colour matching of dyes</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tcPr>
                </a:tc>
                <a:extLst>
                  <a:ext uri="{0D108BD9-81ED-4DB2-BD59-A6C34878D82A}">
                    <a16:rowId xmlns:a16="http://schemas.microsoft.com/office/drawing/2014/main" xmlns="" val="10009"/>
                  </a:ext>
                </a:extLst>
              </a:tr>
              <a:tr h="484412">
                <a:tc rowSpan="2">
                  <a:txBody>
                    <a:bodyPr/>
                    <a:lstStyle/>
                    <a:p>
                      <a:pPr algn="ctr" fontAlgn="ctr"/>
                      <a:r>
                        <a:rPr lang="en-US" sz="800" b="0" i="0" u="none" strike="noStrike" dirty="0">
                          <a:solidFill>
                            <a:sysClr val="windowText" lastClr="000000"/>
                          </a:solidFill>
                          <a:effectLst/>
                          <a:latin typeface="Century Gothic" panose="020B0502020202020204" pitchFamily="34" charset="0"/>
                        </a:rPr>
                        <a:t>Above Normal range of tasks and work places</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Extremely difficult</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1,200 </a:t>
                      </a:r>
                      <a:r>
                        <a:rPr lang="en-AU" sz="800" b="1" i="0" u="none" strike="noStrike" dirty="0" smtClean="0">
                          <a:solidFill>
                            <a:srgbClr val="FF0000"/>
                          </a:solidFill>
                          <a:effectLst/>
                          <a:latin typeface="Century Gothic" panose="020B0502020202020204" pitchFamily="34" charset="0"/>
                        </a:rPr>
                        <a:t>1500</a:t>
                      </a:r>
                      <a:endParaRPr lang="en-AU" sz="800" b="1" i="0" u="none" strike="noStrike" dirty="0">
                        <a:solidFill>
                          <a:srgbClr val="FF0000"/>
                        </a:solidFill>
                        <a:effectLst/>
                        <a:latin typeface="Century Gothic" panose="020B0502020202020204" pitchFamily="34" charset="0"/>
                      </a:endParaRP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US" sz="800" b="0" i="0" u="none" strike="noStrike" dirty="0">
                          <a:solidFill>
                            <a:sysClr val="windowText" lastClr="000000"/>
                          </a:solidFill>
                          <a:effectLst/>
                          <a:latin typeface="Century Gothic" panose="020B0502020202020204" pitchFamily="34" charset="0"/>
                        </a:rPr>
                        <a:t>Areas where visual tasks are extremely difficult with extremely small detail (1-2 min arc or tolerances below 25μm) or of low contrast. Visual aids may assist</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tcPr>
                </a:tc>
                <a:tc>
                  <a:txBody>
                    <a:bodyPr/>
                    <a:lstStyle/>
                    <a:p>
                      <a:pPr algn="ctr" fontAlgn="ctr"/>
                      <a:r>
                        <a:rPr lang="en-US" sz="800" b="0" i="0" u="none" strike="noStrike" dirty="0">
                          <a:effectLst/>
                          <a:latin typeface="Century Gothic" panose="020B0502020202020204" pitchFamily="34" charset="0"/>
                        </a:rPr>
                        <a:t>Graphic arts inspection; hand tailoring; fine die sinking; inspection of dark goods; extra- fine bench work</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tcPr>
                </a:tc>
                <a:extLst>
                  <a:ext uri="{0D108BD9-81ED-4DB2-BD59-A6C34878D82A}">
                    <a16:rowId xmlns:a16="http://schemas.microsoft.com/office/drawing/2014/main" xmlns="" val="10010"/>
                  </a:ext>
                </a:extLst>
              </a:tr>
              <a:tr h="484412">
                <a:tc vMerge="1">
                  <a:txBody>
                    <a:bodyPr/>
                    <a:lstStyle/>
                    <a:p>
                      <a:endParaRPr lang="en-AU"/>
                    </a:p>
                  </a:txBody>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Exceptionally difficult</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AU" sz="800" b="0" i="0" u="none" strike="noStrike" dirty="0">
                          <a:solidFill>
                            <a:sysClr val="windowText" lastClr="000000"/>
                          </a:solidFill>
                          <a:effectLst/>
                          <a:latin typeface="Century Gothic" panose="020B0502020202020204" pitchFamily="34" charset="0"/>
                        </a:rPr>
                        <a:t>1,600 </a:t>
                      </a:r>
                      <a:r>
                        <a:rPr lang="en-AU" sz="800" b="1" i="0" u="none" strike="noStrike" dirty="0" smtClean="0">
                          <a:solidFill>
                            <a:srgbClr val="FF0000"/>
                          </a:solidFill>
                          <a:effectLst/>
                          <a:latin typeface="Century Gothic" panose="020B0502020202020204" pitchFamily="34" charset="0"/>
                        </a:rPr>
                        <a:t>2000</a:t>
                      </a:r>
                      <a:endParaRPr lang="en-AU" sz="800" b="1" i="0" u="none" strike="noStrike" dirty="0">
                        <a:solidFill>
                          <a:srgbClr val="FF0000"/>
                        </a:solidFill>
                        <a:effectLst/>
                        <a:latin typeface="Century Gothic" panose="020B0502020202020204" pitchFamily="34" charset="0"/>
                      </a:endParaRP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solidFill>
                      <a:schemeClr val="accent1">
                        <a:lumMod val="40000"/>
                        <a:lumOff val="60000"/>
                      </a:schemeClr>
                    </a:solidFill>
                  </a:tcPr>
                </a:tc>
                <a:tc>
                  <a:txBody>
                    <a:bodyPr/>
                    <a:lstStyle/>
                    <a:p>
                      <a:pPr algn="ctr" fontAlgn="ctr"/>
                      <a:r>
                        <a:rPr lang="en-US" sz="800" b="0" i="0" u="none" strike="noStrike" dirty="0">
                          <a:solidFill>
                            <a:sysClr val="windowText" lastClr="000000"/>
                          </a:solidFill>
                          <a:effectLst/>
                          <a:latin typeface="Century Gothic" panose="020B0502020202020204" pitchFamily="34" charset="0"/>
                        </a:rPr>
                        <a:t>Areas where visual tasks are exceptionally difficult with exceptionally small detail (&lt;1 min arc) or with very low contrasts. Visual aids will be of advantage</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tcPr>
                </a:tc>
                <a:tc>
                  <a:txBody>
                    <a:bodyPr/>
                    <a:lstStyle/>
                    <a:p>
                      <a:pPr algn="ctr" fontAlgn="ctr"/>
                      <a:r>
                        <a:rPr lang="en-US" sz="800" b="0" i="0" u="none" strike="noStrike" dirty="0">
                          <a:effectLst/>
                          <a:latin typeface="Century Gothic" panose="020B0502020202020204" pitchFamily="34" charset="0"/>
                        </a:rPr>
                        <a:t>Finished fabric inspection; assembly of minute mechanisms, jewellery and watchmaking</a:t>
                      </a:r>
                    </a:p>
                  </a:txBody>
                  <a:tcPr marL="0" marR="0" marT="0" marB="0" anchor="ctr">
                    <a:lnL w="12700" cap="flat" cmpd="sng" algn="ctr">
                      <a:solidFill>
                        <a:schemeClr val="tx1">
                          <a:lumMod val="85000"/>
                          <a:lumOff val="15000"/>
                        </a:schemeClr>
                      </a:solidFill>
                      <a:prstDash val="solid"/>
                      <a:round/>
                      <a:headEnd type="none" w="med" len="med"/>
                      <a:tailEnd type="none" w="med" len="med"/>
                    </a:lnL>
                    <a:lnR w="12700" cap="flat" cmpd="sng" algn="ctr">
                      <a:solidFill>
                        <a:schemeClr val="tx1">
                          <a:lumMod val="85000"/>
                          <a:lumOff val="15000"/>
                        </a:schemeClr>
                      </a:solidFill>
                      <a:prstDash val="solid"/>
                      <a:round/>
                      <a:headEnd type="none" w="med" len="med"/>
                      <a:tailEnd type="none" w="med" len="med"/>
                    </a:lnR>
                    <a:lnT w="12700" cap="flat" cmpd="sng" algn="ctr">
                      <a:solidFill>
                        <a:schemeClr val="tx1">
                          <a:lumMod val="85000"/>
                          <a:lumOff val="15000"/>
                        </a:schemeClr>
                      </a:solidFill>
                      <a:prstDash val="solid"/>
                      <a:round/>
                      <a:headEnd type="none" w="med" len="med"/>
                      <a:tailEnd type="none" w="med" len="med"/>
                    </a:lnT>
                    <a:lnB w="12700" cap="flat" cmpd="sng" algn="ctr">
                      <a:solidFill>
                        <a:schemeClr val="tx1">
                          <a:lumMod val="85000"/>
                          <a:lumOff val="15000"/>
                        </a:schemeClr>
                      </a:solidFill>
                      <a:prstDash val="solid"/>
                      <a:round/>
                      <a:headEnd type="none" w="med" len="med"/>
                      <a:tailEnd type="none" w="med" len="med"/>
                    </a:lnB>
                  </a:tcPr>
                </a:tc>
                <a:extLst>
                  <a:ext uri="{0D108BD9-81ED-4DB2-BD59-A6C34878D82A}">
                    <a16:rowId xmlns:a16="http://schemas.microsoft.com/office/drawing/2014/main" xmlns="" val="10011"/>
                  </a:ext>
                </a:extLst>
              </a:tr>
            </a:tbl>
          </a:graphicData>
        </a:graphic>
      </p:graphicFrame>
    </p:spTree>
    <p:extLst>
      <p:ext uri="{BB962C8B-B14F-4D97-AF65-F5344CB8AC3E}">
        <p14:creationId xmlns:p14="http://schemas.microsoft.com/office/powerpoint/2010/main" val="26605471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664029"/>
          </a:xfrm>
        </p:spPr>
        <p:txBody>
          <a:bodyPr>
            <a:normAutofit/>
          </a:bodyPr>
          <a:lstStyle/>
          <a:p>
            <a:r>
              <a:rPr lang="en-AU" sz="2800" dirty="0"/>
              <a:t>Select an appropriate test area within the space</a:t>
            </a:r>
          </a:p>
        </p:txBody>
      </p:sp>
      <p:sp>
        <p:nvSpPr>
          <p:cNvPr id="3" name="Content Placeholder 2"/>
          <p:cNvSpPr>
            <a:spLocks noGrp="1"/>
          </p:cNvSpPr>
          <p:nvPr>
            <p:ph idx="1"/>
          </p:nvPr>
        </p:nvSpPr>
        <p:spPr>
          <a:xfrm>
            <a:off x="677334" y="1273629"/>
            <a:ext cx="8596668" cy="4767733"/>
          </a:xfrm>
        </p:spPr>
        <p:txBody>
          <a:bodyPr>
            <a:normAutofit/>
          </a:bodyPr>
          <a:lstStyle/>
          <a:p>
            <a:r>
              <a:rPr lang="en-AU" altLang="en-US" dirty="0"/>
              <a:t>Choose a representative sample of ‘class of tasks’ across the upgraded </a:t>
            </a:r>
            <a:r>
              <a:rPr lang="en-AU" altLang="en-US" dirty="0" smtClean="0"/>
              <a:t>areas.</a:t>
            </a:r>
          </a:p>
          <a:p>
            <a:pPr lvl="1"/>
            <a:r>
              <a:rPr lang="en-AU" altLang="en-US" sz="1200" dirty="0" smtClean="0"/>
              <a:t>For </a:t>
            </a:r>
            <a:r>
              <a:rPr lang="en-AU" altLang="en-US" sz="1200" dirty="0"/>
              <a:t>example, if the upgrade covers an office space, with multiple small offices that have the same lighting conditions, then a single test area in one office can be said to be representative of all the small offices. </a:t>
            </a:r>
            <a:r>
              <a:rPr lang="en-AU" altLang="en-US" sz="1200" dirty="0" smtClean="0"/>
              <a:t>If there are also open plan office areas take additional lux readings in this area as well. </a:t>
            </a:r>
          </a:p>
          <a:p>
            <a:pPr lvl="1"/>
            <a:r>
              <a:rPr lang="en-AU" altLang="en-US" sz="1200" dirty="0" smtClean="0"/>
              <a:t>For sites with multiple space types (e.g. office, warehouse, car park), you will need to take representative lux readings in each area. </a:t>
            </a:r>
            <a:r>
              <a:rPr lang="en-AU" altLang="en-US" sz="1200" dirty="0"/>
              <a:t/>
            </a:r>
            <a:br>
              <a:rPr lang="en-AU" altLang="en-US" sz="1200" dirty="0"/>
            </a:br>
            <a:endParaRPr lang="en-AU" altLang="en-US" sz="1200" dirty="0"/>
          </a:p>
          <a:p>
            <a:r>
              <a:rPr lang="en-AU" altLang="en-US" dirty="0"/>
              <a:t>Where the lighting layout follows a regular array, the test area should cover one </a:t>
            </a:r>
            <a:r>
              <a:rPr lang="en-AU" altLang="en-US" dirty="0" smtClean="0"/>
              <a:t>representative selection of the array</a:t>
            </a:r>
            <a:r>
              <a:rPr lang="en-AU" altLang="en-US" dirty="0"/>
              <a:t> </a:t>
            </a:r>
            <a:r>
              <a:rPr lang="en-AU" altLang="en-US" dirty="0" smtClean="0"/>
              <a:t>(e.g. over 4 or more lamp fittings)</a:t>
            </a:r>
            <a:endParaRPr lang="en-AU" altLang="en-US" dirty="0"/>
          </a:p>
          <a:p>
            <a:r>
              <a:rPr lang="en-AU" altLang="en-US" dirty="0"/>
              <a:t>For spaces with non-uniform lighting or different room conditions, select several measurement test </a:t>
            </a:r>
            <a:r>
              <a:rPr lang="en-AU" altLang="en-US" dirty="0" smtClean="0"/>
              <a:t>areas</a:t>
            </a:r>
            <a:endParaRPr lang="en-AU" altLang="en-US" dirty="0"/>
          </a:p>
          <a:p>
            <a:r>
              <a:rPr lang="en-AU" altLang="en-US" dirty="0"/>
              <a:t>Natural light should be excluded from the test area as much as possible (i.e. away from windows or at night). Where this is not possible, two sets of measurements could be used, one with the lighting off, and the other with the lighting on, to determine the illuminance provided from the lighting</a:t>
            </a:r>
            <a:endParaRPr lang="en-AU" dirty="0"/>
          </a:p>
          <a:p>
            <a:endParaRPr lang="en-AU" dirty="0"/>
          </a:p>
        </p:txBody>
      </p:sp>
      <p:sp>
        <p:nvSpPr>
          <p:cNvPr id="4" name="Footer Placeholder 3"/>
          <p:cNvSpPr>
            <a:spLocks noGrp="1"/>
          </p:cNvSpPr>
          <p:nvPr>
            <p:ph type="ftr" sz="quarter" idx="11"/>
          </p:nvPr>
        </p:nvSpPr>
        <p:spPr/>
        <p:txBody>
          <a:bodyPr/>
          <a:lstStyle/>
          <a:p>
            <a:r>
              <a:rPr lang="en-AU"/>
              <a:t>Carbon Blue Document</a:t>
            </a:r>
          </a:p>
        </p:txBody>
      </p:sp>
    </p:spTree>
    <p:extLst>
      <p:ext uri="{BB962C8B-B14F-4D97-AF65-F5344CB8AC3E}">
        <p14:creationId xmlns:p14="http://schemas.microsoft.com/office/powerpoint/2010/main" val="19821850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1038" y="395191"/>
            <a:ext cx="8596668" cy="762000"/>
          </a:xfrm>
        </p:spPr>
        <p:txBody>
          <a:bodyPr>
            <a:normAutofit/>
          </a:bodyPr>
          <a:lstStyle/>
          <a:p>
            <a:pPr algn="ctr"/>
            <a:r>
              <a:rPr lang="en-AU" sz="4000" dirty="0"/>
              <a:t>Example of test area in a carpark</a:t>
            </a:r>
          </a:p>
        </p:txBody>
      </p:sp>
      <p:sp>
        <p:nvSpPr>
          <p:cNvPr id="7" name="Content Placeholder 6"/>
          <p:cNvSpPr>
            <a:spLocks noGrp="1"/>
          </p:cNvSpPr>
          <p:nvPr>
            <p:ph idx="1"/>
          </p:nvPr>
        </p:nvSpPr>
        <p:spPr>
          <a:xfrm>
            <a:off x="1287604" y="4736438"/>
            <a:ext cx="8596668" cy="1420376"/>
          </a:xfrm>
        </p:spPr>
        <p:txBody>
          <a:bodyPr>
            <a:normAutofit fontScale="92500" lnSpcReduction="10000"/>
          </a:bodyPr>
          <a:lstStyle/>
          <a:p>
            <a:r>
              <a:rPr lang="en-AU" dirty="0"/>
              <a:t>Test area size = </a:t>
            </a:r>
            <a:r>
              <a:rPr lang="en-AU" altLang="en-US" kern="0" dirty="0" smtClean="0">
                <a:solidFill>
                  <a:srgbClr val="1F1F1F"/>
                </a:solidFill>
              </a:rPr>
              <a:t>15m</a:t>
            </a:r>
            <a:r>
              <a:rPr lang="en-AU" altLang="en-US" kern="0" baseline="30000" dirty="0" smtClean="0">
                <a:solidFill>
                  <a:srgbClr val="1F1F1F"/>
                </a:solidFill>
              </a:rPr>
              <a:t>2   </a:t>
            </a:r>
            <a:r>
              <a:rPr lang="en-AU" altLang="en-US" dirty="0" smtClean="0"/>
              <a:t>(3 x 5 meters)</a:t>
            </a:r>
            <a:endParaRPr lang="en-AU" altLang="en-US" kern="0" baseline="30000" dirty="0">
              <a:solidFill>
                <a:srgbClr val="1F1F1F"/>
              </a:solidFill>
            </a:endParaRPr>
          </a:p>
          <a:p>
            <a:r>
              <a:rPr lang="en-AU" dirty="0"/>
              <a:t>Number of measurements = 15 (1m apart)</a:t>
            </a:r>
          </a:p>
          <a:p>
            <a:r>
              <a:rPr lang="en-AU" dirty="0"/>
              <a:t>Number of luminaires covered by test area = 4</a:t>
            </a:r>
          </a:p>
          <a:p>
            <a:r>
              <a:rPr lang="en-AU" dirty="0"/>
              <a:t>Height of measurements = 0.0m (floor)</a:t>
            </a:r>
          </a:p>
        </p:txBody>
      </p:sp>
      <p:sp>
        <p:nvSpPr>
          <p:cNvPr id="5" name="Footer Placeholder 4"/>
          <p:cNvSpPr>
            <a:spLocks noGrp="1"/>
          </p:cNvSpPr>
          <p:nvPr>
            <p:ph type="ftr" sz="quarter" idx="11"/>
          </p:nvPr>
        </p:nvSpPr>
        <p:spPr/>
        <p:txBody>
          <a:bodyPr/>
          <a:lstStyle/>
          <a:p>
            <a:r>
              <a:rPr lang="en-AU"/>
              <a:t>Carbon Blue Document</a:t>
            </a:r>
          </a:p>
        </p:txBody>
      </p:sp>
      <p:pic>
        <p:nvPicPr>
          <p:cNvPr id="8" name="Content Placeholder 3"/>
          <p:cNvPicPr>
            <a:picLocks noChangeAspect="1"/>
          </p:cNvPicPr>
          <p:nvPr/>
        </p:nvPicPr>
        <p:blipFill>
          <a:blip r:embed="rId2"/>
          <a:stretch>
            <a:fillRect/>
          </a:stretch>
        </p:blipFill>
        <p:spPr>
          <a:xfrm>
            <a:off x="2160135" y="1099465"/>
            <a:ext cx="5198079" cy="3510643"/>
          </a:xfrm>
          <a:prstGeom prst="rect">
            <a:avLst/>
          </a:prstGeom>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270485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2400" dirty="0"/>
              <a:t>Example of test area in a small office</a:t>
            </a:r>
          </a:p>
        </p:txBody>
      </p:sp>
      <p:sp>
        <p:nvSpPr>
          <p:cNvPr id="4" name="Text Placeholder 3"/>
          <p:cNvSpPr>
            <a:spLocks noGrp="1"/>
          </p:cNvSpPr>
          <p:nvPr>
            <p:ph type="body" sz="half" idx="2"/>
          </p:nvPr>
        </p:nvSpPr>
        <p:spPr/>
        <p:txBody>
          <a:bodyPr/>
          <a:lstStyle/>
          <a:p>
            <a:pPr>
              <a:defRPr/>
            </a:pPr>
            <a:r>
              <a:rPr lang="en-AU" altLang="en-US" kern="0" dirty="0">
                <a:solidFill>
                  <a:srgbClr val="1F1F1F"/>
                </a:solidFill>
              </a:rPr>
              <a:t>Test area size = 4.5m</a:t>
            </a:r>
            <a:r>
              <a:rPr lang="en-AU" altLang="en-US" kern="0" baseline="30000" dirty="0">
                <a:solidFill>
                  <a:srgbClr val="1F1F1F"/>
                </a:solidFill>
              </a:rPr>
              <a:t>2</a:t>
            </a:r>
          </a:p>
          <a:p>
            <a:pPr>
              <a:defRPr/>
            </a:pPr>
            <a:r>
              <a:rPr lang="en-AU" altLang="en-US" kern="0" dirty="0">
                <a:solidFill>
                  <a:srgbClr val="1F1F1F"/>
                </a:solidFill>
              </a:rPr>
              <a:t>Number of measurements = 9 (0.5m apart)</a:t>
            </a:r>
          </a:p>
          <a:p>
            <a:pPr>
              <a:defRPr/>
            </a:pPr>
            <a:r>
              <a:rPr lang="en-AU" altLang="en-US" kern="0" dirty="0">
                <a:solidFill>
                  <a:srgbClr val="1F1F1F"/>
                </a:solidFill>
              </a:rPr>
              <a:t>Height of measurements = 0.8m (desk height</a:t>
            </a:r>
            <a:r>
              <a:rPr lang="en-AU" altLang="en-US" kern="0" dirty="0" smtClean="0">
                <a:solidFill>
                  <a:srgbClr val="1F1F1F"/>
                </a:solidFill>
              </a:rPr>
              <a:t>)</a:t>
            </a:r>
          </a:p>
          <a:p>
            <a:pPr>
              <a:defRPr/>
            </a:pPr>
            <a:endParaRPr lang="en-AU" kern="0" dirty="0">
              <a:solidFill>
                <a:srgbClr val="1F1F1F"/>
              </a:solidFill>
            </a:endParaRPr>
          </a:p>
          <a:p>
            <a:pPr>
              <a:defRPr/>
            </a:pPr>
            <a:r>
              <a:rPr lang="en-AU" kern="0" dirty="0" smtClean="0">
                <a:solidFill>
                  <a:srgbClr val="1F1F1F"/>
                </a:solidFill>
              </a:rPr>
              <a:t>Lux measurements must  be taken at “working plane” level. So in office, this is desk height.  For other areas like warehouse or car parks this is generally floor level. </a:t>
            </a:r>
            <a:endParaRPr lang="en-AU" dirty="0"/>
          </a:p>
        </p:txBody>
      </p:sp>
      <p:sp>
        <p:nvSpPr>
          <p:cNvPr id="5" name="Footer Placeholder 4"/>
          <p:cNvSpPr>
            <a:spLocks noGrp="1"/>
          </p:cNvSpPr>
          <p:nvPr>
            <p:ph type="ftr" sz="quarter" idx="11"/>
          </p:nvPr>
        </p:nvSpPr>
        <p:spPr/>
        <p:txBody>
          <a:bodyPr/>
          <a:lstStyle/>
          <a:p>
            <a:r>
              <a:rPr lang="en-AU"/>
              <a:t>Carbon Blue Document</a:t>
            </a:r>
          </a:p>
        </p:txBody>
      </p:sp>
      <p:pic>
        <p:nvPicPr>
          <p:cNvPr id="6" name="Content Placeholder 5"/>
          <p:cNvPicPr>
            <a:picLocks noGrp="1" noChangeAspect="1"/>
          </p:cNvPicPr>
          <p:nvPr>
            <p:ph idx="1"/>
          </p:nvPr>
        </p:nvPicPr>
        <p:blipFill>
          <a:blip r:embed="rId2"/>
          <a:stretch>
            <a:fillRect/>
          </a:stretch>
        </p:blipFill>
        <p:spPr>
          <a:xfrm>
            <a:off x="4531862" y="823366"/>
            <a:ext cx="4924995" cy="487807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75857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006929"/>
          </a:xfrm>
        </p:spPr>
        <p:txBody>
          <a:bodyPr>
            <a:normAutofit/>
          </a:bodyPr>
          <a:lstStyle/>
          <a:p>
            <a:pPr algn="ctr"/>
            <a:r>
              <a:rPr lang="en-AU" sz="4800" dirty="0"/>
              <a:t>ESS Background</a:t>
            </a:r>
          </a:p>
        </p:txBody>
      </p:sp>
      <p:sp>
        <p:nvSpPr>
          <p:cNvPr id="3" name="Content Placeholder 2"/>
          <p:cNvSpPr>
            <a:spLocks noGrp="1"/>
          </p:cNvSpPr>
          <p:nvPr>
            <p:ph idx="1"/>
          </p:nvPr>
        </p:nvSpPr>
        <p:spPr>
          <a:xfrm>
            <a:off x="677334" y="1888559"/>
            <a:ext cx="8596668" cy="3880773"/>
          </a:xfrm>
        </p:spPr>
        <p:txBody>
          <a:bodyPr>
            <a:normAutofit/>
          </a:bodyPr>
          <a:lstStyle/>
          <a:p>
            <a:r>
              <a:rPr lang="en-AU" sz="1400" dirty="0"/>
              <a:t>The Energy Savings Scheme started in 2009 and will extended to 2025.</a:t>
            </a:r>
          </a:p>
          <a:p>
            <a:r>
              <a:rPr lang="en-AU" sz="1400" dirty="0"/>
              <a:t>The scheme is designed to encourage investment in energy efficiency through financial incentives.</a:t>
            </a:r>
          </a:p>
          <a:p>
            <a:r>
              <a:rPr lang="en-AU" sz="1400" dirty="0"/>
              <a:t>Market based scheme that works by placing an obligation on the ‘Liable Entities’, mainly electricity retailers in NSW, to undertake or pay for energy efficiency programs.</a:t>
            </a:r>
          </a:p>
          <a:p>
            <a:r>
              <a:rPr lang="en-AU" sz="1400" dirty="0"/>
              <a:t>Scheme is administered by the government and passed legislation that retailers must purchase the credit. The energy retailers must purchase ESC based off amount of MWh that they sell.</a:t>
            </a:r>
          </a:p>
          <a:p>
            <a:r>
              <a:rPr lang="en-AU" sz="1400" dirty="0"/>
              <a:t>Retailers pass charge back onto energy bills.</a:t>
            </a:r>
          </a:p>
          <a:p>
            <a:r>
              <a:rPr lang="en-AU" sz="1400" dirty="0"/>
              <a:t>Legislation has been put in place to ensure that the scheme does not gain a bad reputation and we as an ACP must ensure we meet all compliance requirements else we loose our license.</a:t>
            </a:r>
          </a:p>
          <a:p>
            <a:endParaRPr lang="en-AU" sz="1400" dirty="0"/>
          </a:p>
        </p:txBody>
      </p:sp>
      <p:sp>
        <p:nvSpPr>
          <p:cNvPr id="4" name="Footer Placeholder 3"/>
          <p:cNvSpPr>
            <a:spLocks noGrp="1"/>
          </p:cNvSpPr>
          <p:nvPr>
            <p:ph type="ftr" sz="quarter" idx="11"/>
          </p:nvPr>
        </p:nvSpPr>
        <p:spPr/>
        <p:txBody>
          <a:bodyPr/>
          <a:lstStyle/>
          <a:p>
            <a:r>
              <a:rPr lang="en-AU"/>
              <a:t>Carbon Blue Document</a:t>
            </a:r>
          </a:p>
        </p:txBody>
      </p:sp>
      <p:pic>
        <p:nvPicPr>
          <p:cNvPr id="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6191" t="27237" r="10891" b="33689"/>
          <a:stretch/>
        </p:blipFill>
        <p:spPr bwMode="auto">
          <a:xfrm>
            <a:off x="3040705" y="4838603"/>
            <a:ext cx="4342234" cy="18614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464778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892629"/>
          </a:xfrm>
        </p:spPr>
        <p:txBody>
          <a:bodyPr>
            <a:normAutofit/>
          </a:bodyPr>
          <a:lstStyle/>
          <a:p>
            <a:pPr algn="ctr"/>
            <a:r>
              <a:rPr lang="en-AU" sz="4800" dirty="0"/>
              <a:t>LUX level requirements</a:t>
            </a:r>
          </a:p>
        </p:txBody>
      </p:sp>
      <p:sp>
        <p:nvSpPr>
          <p:cNvPr id="3" name="Content Placeholder 2"/>
          <p:cNvSpPr>
            <a:spLocks noGrp="1"/>
          </p:cNvSpPr>
          <p:nvPr>
            <p:ph idx="1"/>
          </p:nvPr>
        </p:nvSpPr>
        <p:spPr>
          <a:xfrm>
            <a:off x="677334" y="1502229"/>
            <a:ext cx="8596668" cy="4539133"/>
          </a:xfrm>
        </p:spPr>
        <p:txBody>
          <a:bodyPr>
            <a:normAutofit/>
          </a:bodyPr>
          <a:lstStyle/>
          <a:p>
            <a:pPr>
              <a:spcBef>
                <a:spcPts val="600"/>
              </a:spcBef>
              <a:spcAft>
                <a:spcPts val="600"/>
              </a:spcAft>
              <a:buFont typeface="Wingdings" panose="05000000000000000000" pitchFamily="2" charset="2"/>
              <a:buChar char="§"/>
              <a:defRPr/>
            </a:pPr>
            <a:r>
              <a:rPr lang="en-AU" dirty="0"/>
              <a:t>Take lux levels at night, or with daylight excluded from the </a:t>
            </a:r>
            <a:r>
              <a:rPr lang="en-AU" dirty="0" smtClean="0"/>
              <a:t>space</a:t>
            </a:r>
          </a:p>
          <a:p>
            <a:pPr lvl="1">
              <a:spcBef>
                <a:spcPts val="600"/>
              </a:spcBef>
              <a:spcAft>
                <a:spcPts val="600"/>
              </a:spcAft>
              <a:buFont typeface="Wingdings" panose="05000000000000000000" pitchFamily="2" charset="2"/>
              <a:buChar char="§"/>
              <a:defRPr/>
            </a:pPr>
            <a:r>
              <a:rPr lang="en-AU" sz="1400" dirty="0" smtClean="0"/>
              <a:t>This can be achieved by taking two readings one with lights on and one with lights off. The difference would represent the light output of upgrade lighting. </a:t>
            </a:r>
          </a:p>
          <a:p>
            <a:pPr lvl="1">
              <a:spcBef>
                <a:spcPts val="600"/>
              </a:spcBef>
              <a:spcAft>
                <a:spcPts val="600"/>
              </a:spcAft>
              <a:buFont typeface="Wingdings" panose="05000000000000000000" pitchFamily="2" charset="2"/>
              <a:buChar char="§"/>
              <a:defRPr/>
            </a:pPr>
            <a:endParaRPr lang="en-AU" sz="800" dirty="0"/>
          </a:p>
          <a:p>
            <a:pPr>
              <a:spcBef>
                <a:spcPts val="600"/>
              </a:spcBef>
              <a:spcAft>
                <a:spcPts val="600"/>
              </a:spcAft>
              <a:buFont typeface="Wingdings" panose="05000000000000000000" pitchFamily="2" charset="2"/>
              <a:buChar char="§"/>
              <a:defRPr/>
            </a:pPr>
            <a:r>
              <a:rPr lang="en-AU" dirty="0" smtClean="0"/>
              <a:t>Measurement </a:t>
            </a:r>
            <a:r>
              <a:rPr lang="en-AU" dirty="0"/>
              <a:t>points must be no more than 1m apart, and no closer than 1m to a wall </a:t>
            </a:r>
            <a:br>
              <a:rPr lang="en-AU" dirty="0"/>
            </a:br>
            <a:endParaRPr lang="en-AU" dirty="0"/>
          </a:p>
          <a:p>
            <a:pPr marL="342900" lvl="1" indent="-342900">
              <a:spcBef>
                <a:spcPts val="600"/>
              </a:spcBef>
              <a:spcAft>
                <a:spcPts val="600"/>
              </a:spcAft>
              <a:buFont typeface="Wingdings" panose="05000000000000000000" pitchFamily="2" charset="2"/>
              <a:buChar char="§"/>
              <a:defRPr/>
            </a:pPr>
            <a:r>
              <a:rPr lang="en-AU" sz="1800" dirty="0"/>
              <a:t>For spaces greater than 25m</a:t>
            </a:r>
            <a:r>
              <a:rPr lang="en-AU" sz="1800" baseline="30000" dirty="0"/>
              <a:t>2</a:t>
            </a:r>
            <a:r>
              <a:rPr lang="en-AU" sz="1800" dirty="0"/>
              <a:t>, the test area must be at least 9m</a:t>
            </a:r>
            <a:r>
              <a:rPr lang="en-AU" sz="1800" baseline="30000" dirty="0"/>
              <a:t>2</a:t>
            </a:r>
            <a:r>
              <a:rPr lang="en-AU" sz="1800" dirty="0"/>
              <a:t> and cover 4 luminaires. Make the test area larger if the luminaires are further apart.</a:t>
            </a:r>
            <a:br>
              <a:rPr lang="en-AU" sz="1800" dirty="0"/>
            </a:br>
            <a:endParaRPr lang="en-AU" sz="1800" dirty="0"/>
          </a:p>
          <a:p>
            <a:pPr marL="342900" lvl="1" indent="-342900">
              <a:spcBef>
                <a:spcPts val="600"/>
              </a:spcBef>
              <a:spcAft>
                <a:spcPts val="600"/>
              </a:spcAft>
              <a:buFont typeface="Wingdings" panose="05000000000000000000" pitchFamily="2" charset="2"/>
              <a:buChar char="§"/>
              <a:defRPr/>
            </a:pPr>
            <a:r>
              <a:rPr lang="en-AU" sz="1800" dirty="0"/>
              <a:t>For spaces smaller than 25m</a:t>
            </a:r>
            <a:r>
              <a:rPr lang="en-AU" sz="1800" baseline="30000" dirty="0"/>
              <a:t>2</a:t>
            </a:r>
            <a:r>
              <a:rPr lang="en-AU" sz="1800" dirty="0"/>
              <a:t>, the entire floor space should be measured, 1m away from walls with a minimum of 9 measurements. This means in small spaces, the measurements may be less than 1m apart.</a:t>
            </a:r>
          </a:p>
          <a:p>
            <a:endParaRPr lang="en-AU" dirty="0"/>
          </a:p>
        </p:txBody>
      </p:sp>
      <p:sp>
        <p:nvSpPr>
          <p:cNvPr id="4" name="Footer Placeholder 3"/>
          <p:cNvSpPr>
            <a:spLocks noGrp="1"/>
          </p:cNvSpPr>
          <p:nvPr>
            <p:ph type="ftr" sz="quarter" idx="11"/>
          </p:nvPr>
        </p:nvSpPr>
        <p:spPr/>
        <p:txBody>
          <a:bodyPr/>
          <a:lstStyle/>
          <a:p>
            <a:r>
              <a:rPr lang="en-AU"/>
              <a:t>Carbon Blue Document</a:t>
            </a:r>
          </a:p>
        </p:txBody>
      </p:sp>
    </p:spTree>
    <p:extLst>
      <p:ext uri="{BB962C8B-B14F-4D97-AF65-F5344CB8AC3E}">
        <p14:creationId xmlns:p14="http://schemas.microsoft.com/office/powerpoint/2010/main" val="37639591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843643"/>
          </a:xfrm>
        </p:spPr>
        <p:txBody>
          <a:bodyPr>
            <a:normAutofit/>
          </a:bodyPr>
          <a:lstStyle/>
          <a:p>
            <a:pPr algn="ctr"/>
            <a:r>
              <a:rPr lang="en-AU" sz="4000" dirty="0"/>
              <a:t>Record the measurements in a table</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858855849"/>
              </p:ext>
            </p:extLst>
          </p:nvPr>
        </p:nvGraphicFramePr>
        <p:xfrm>
          <a:off x="1150814" y="1453243"/>
          <a:ext cx="7649708" cy="4685935"/>
        </p:xfrm>
        <a:graphic>
          <a:graphicData uri="http://schemas.openxmlformats.org/drawingml/2006/table">
            <a:tbl>
              <a:tblPr firstRow="1" firstCol="1" bandRow="1">
                <a:tableStyleId>{5C22544A-7EE6-4342-B048-85BDC9FD1C3A}</a:tableStyleId>
              </a:tblPr>
              <a:tblGrid>
                <a:gridCol w="1092512">
                  <a:extLst>
                    <a:ext uri="{9D8B030D-6E8A-4147-A177-3AD203B41FA5}">
                      <a16:colId xmlns:a16="http://schemas.microsoft.com/office/drawing/2014/main" xmlns="" val="1243879827"/>
                    </a:ext>
                  </a:extLst>
                </a:gridCol>
                <a:gridCol w="1092512">
                  <a:extLst>
                    <a:ext uri="{9D8B030D-6E8A-4147-A177-3AD203B41FA5}">
                      <a16:colId xmlns:a16="http://schemas.microsoft.com/office/drawing/2014/main" xmlns="" val="729343368"/>
                    </a:ext>
                  </a:extLst>
                </a:gridCol>
                <a:gridCol w="1092512">
                  <a:extLst>
                    <a:ext uri="{9D8B030D-6E8A-4147-A177-3AD203B41FA5}">
                      <a16:colId xmlns:a16="http://schemas.microsoft.com/office/drawing/2014/main" xmlns="" val="2796731509"/>
                    </a:ext>
                  </a:extLst>
                </a:gridCol>
                <a:gridCol w="1154796">
                  <a:extLst>
                    <a:ext uri="{9D8B030D-6E8A-4147-A177-3AD203B41FA5}">
                      <a16:colId xmlns:a16="http://schemas.microsoft.com/office/drawing/2014/main" xmlns="" val="1938577365"/>
                    </a:ext>
                  </a:extLst>
                </a:gridCol>
                <a:gridCol w="1179306">
                  <a:extLst>
                    <a:ext uri="{9D8B030D-6E8A-4147-A177-3AD203B41FA5}">
                      <a16:colId xmlns:a16="http://schemas.microsoft.com/office/drawing/2014/main" xmlns="" val="2607287240"/>
                    </a:ext>
                  </a:extLst>
                </a:gridCol>
                <a:gridCol w="944850">
                  <a:extLst>
                    <a:ext uri="{9D8B030D-6E8A-4147-A177-3AD203B41FA5}">
                      <a16:colId xmlns:a16="http://schemas.microsoft.com/office/drawing/2014/main" xmlns="" val="2025275203"/>
                    </a:ext>
                  </a:extLst>
                </a:gridCol>
                <a:gridCol w="1093220"/>
              </a:tblGrid>
              <a:tr h="972176">
                <a:tc>
                  <a:txBody>
                    <a:bodyPr/>
                    <a:lstStyle/>
                    <a:p>
                      <a:pPr algn="ctr">
                        <a:spcBef>
                          <a:spcPts val="0"/>
                        </a:spcBef>
                        <a:spcAft>
                          <a:spcPts val="0"/>
                        </a:spcAft>
                      </a:pPr>
                      <a:r>
                        <a:rPr lang="en-AU" sz="1200" dirty="0">
                          <a:solidFill>
                            <a:schemeClr val="tx1"/>
                          </a:solidFill>
                          <a:effectLst/>
                        </a:rPr>
                        <a:t>Area / room</a:t>
                      </a:r>
                      <a:endParaRPr lang="en-AU" sz="1200" dirty="0">
                        <a:solidFill>
                          <a:schemeClr val="tx1"/>
                        </a:solidFill>
                        <a:effectLst/>
                        <a:latin typeface="Arial"/>
                        <a:ea typeface="Calibri"/>
                        <a:cs typeface="Times New Roman"/>
                      </a:endParaRPr>
                    </a:p>
                  </a:txBody>
                  <a:tcPr marL="51434" marR="51434" marT="0" marB="0" anchor="ctr">
                    <a:solidFill>
                      <a:schemeClr val="accent1">
                        <a:lumMod val="40000"/>
                        <a:lumOff val="60000"/>
                      </a:schemeClr>
                    </a:solidFill>
                  </a:tcPr>
                </a:tc>
                <a:tc>
                  <a:txBody>
                    <a:bodyPr/>
                    <a:lstStyle/>
                    <a:p>
                      <a:pPr algn="ctr">
                        <a:spcBef>
                          <a:spcPts val="0"/>
                        </a:spcBef>
                        <a:spcAft>
                          <a:spcPts val="0"/>
                        </a:spcAft>
                      </a:pPr>
                      <a:r>
                        <a:rPr lang="en-AU" sz="1200" dirty="0">
                          <a:solidFill>
                            <a:schemeClr val="tx1"/>
                          </a:solidFill>
                          <a:effectLst/>
                        </a:rPr>
                        <a:t>Class of task</a:t>
                      </a:r>
                    </a:p>
                  </a:txBody>
                  <a:tcPr marL="51434" marR="51434" marT="0" marB="0" anchor="ctr">
                    <a:solidFill>
                      <a:schemeClr val="accent1">
                        <a:lumMod val="40000"/>
                        <a:lumOff val="60000"/>
                      </a:schemeClr>
                    </a:solidFill>
                  </a:tcPr>
                </a:tc>
                <a:tc>
                  <a:txBody>
                    <a:bodyPr/>
                    <a:lstStyle/>
                    <a:p>
                      <a:pPr algn="ctr">
                        <a:spcBef>
                          <a:spcPts val="0"/>
                        </a:spcBef>
                        <a:spcAft>
                          <a:spcPts val="0"/>
                        </a:spcAft>
                      </a:pPr>
                      <a:r>
                        <a:rPr lang="en-AU" sz="1200" dirty="0">
                          <a:solidFill>
                            <a:schemeClr val="tx1"/>
                          </a:solidFill>
                          <a:effectLst/>
                        </a:rPr>
                        <a:t>Size of test area (m</a:t>
                      </a:r>
                      <a:r>
                        <a:rPr lang="en-AU" sz="1200" baseline="30000" dirty="0">
                          <a:solidFill>
                            <a:schemeClr val="tx1"/>
                          </a:solidFill>
                          <a:effectLst/>
                        </a:rPr>
                        <a:t>2</a:t>
                      </a:r>
                      <a:r>
                        <a:rPr lang="en-AU" sz="1200" dirty="0">
                          <a:solidFill>
                            <a:schemeClr val="tx1"/>
                          </a:solidFill>
                          <a:effectLst/>
                        </a:rPr>
                        <a:t>)</a:t>
                      </a:r>
                      <a:endParaRPr lang="en-AU" sz="1200" dirty="0">
                        <a:solidFill>
                          <a:schemeClr val="tx1"/>
                        </a:solidFill>
                        <a:effectLst/>
                        <a:latin typeface="Arial"/>
                        <a:ea typeface="Calibri"/>
                        <a:cs typeface="Times New Roman"/>
                      </a:endParaRPr>
                    </a:p>
                  </a:txBody>
                  <a:tcPr marL="51434" marR="51434" marT="0" marB="0" anchor="ctr">
                    <a:solidFill>
                      <a:schemeClr val="accent1">
                        <a:lumMod val="40000"/>
                        <a:lumOff val="60000"/>
                      </a:schemeClr>
                    </a:solidFill>
                  </a:tcPr>
                </a:tc>
                <a:tc>
                  <a:txBody>
                    <a:bodyPr/>
                    <a:lstStyle/>
                    <a:p>
                      <a:pPr algn="ctr">
                        <a:spcBef>
                          <a:spcPts val="0"/>
                        </a:spcBef>
                        <a:spcAft>
                          <a:spcPts val="0"/>
                        </a:spcAft>
                      </a:pPr>
                      <a:r>
                        <a:rPr lang="en-AU" sz="1200" dirty="0">
                          <a:solidFill>
                            <a:schemeClr val="tx1"/>
                          </a:solidFill>
                          <a:effectLst/>
                        </a:rPr>
                        <a:t>Number of measurements</a:t>
                      </a:r>
                      <a:endParaRPr lang="en-AU" sz="1200" dirty="0">
                        <a:solidFill>
                          <a:schemeClr val="tx1"/>
                        </a:solidFill>
                        <a:effectLst/>
                        <a:latin typeface="Arial"/>
                        <a:ea typeface="Calibri"/>
                        <a:cs typeface="Times New Roman"/>
                      </a:endParaRPr>
                    </a:p>
                  </a:txBody>
                  <a:tcPr marL="51434" marR="51434" marT="0" marB="0" anchor="ctr">
                    <a:solidFill>
                      <a:schemeClr val="accent1">
                        <a:lumMod val="40000"/>
                        <a:lumOff val="60000"/>
                      </a:schemeClr>
                    </a:solidFill>
                  </a:tcPr>
                </a:tc>
                <a:tc>
                  <a:txBody>
                    <a:bodyPr/>
                    <a:lstStyle/>
                    <a:p>
                      <a:pPr algn="ctr">
                        <a:spcBef>
                          <a:spcPts val="0"/>
                        </a:spcBef>
                        <a:spcAft>
                          <a:spcPts val="0"/>
                        </a:spcAft>
                      </a:pPr>
                      <a:r>
                        <a:rPr lang="en-AU" sz="1200" dirty="0">
                          <a:solidFill>
                            <a:schemeClr val="tx1"/>
                          </a:solidFill>
                          <a:effectLst/>
                        </a:rPr>
                        <a:t>Height of measurements from floor </a:t>
                      </a:r>
                      <a:endParaRPr lang="en-AU" sz="1200" dirty="0">
                        <a:solidFill>
                          <a:schemeClr val="tx1"/>
                        </a:solidFill>
                        <a:effectLst/>
                        <a:latin typeface="Arial"/>
                        <a:ea typeface="Calibri"/>
                        <a:cs typeface="Times New Roman"/>
                      </a:endParaRPr>
                    </a:p>
                  </a:txBody>
                  <a:tcPr marL="51434" marR="51434" marT="0" marB="0" anchor="ctr">
                    <a:solidFill>
                      <a:schemeClr val="accent1">
                        <a:lumMod val="40000"/>
                        <a:lumOff val="60000"/>
                      </a:schemeClr>
                    </a:solidFill>
                  </a:tcPr>
                </a:tc>
                <a:tc>
                  <a:txBody>
                    <a:bodyPr/>
                    <a:lstStyle/>
                    <a:p>
                      <a:pPr algn="ctr">
                        <a:spcBef>
                          <a:spcPts val="0"/>
                        </a:spcBef>
                        <a:spcAft>
                          <a:spcPts val="0"/>
                        </a:spcAft>
                      </a:pPr>
                      <a:r>
                        <a:rPr lang="en-AU" sz="1200" dirty="0">
                          <a:solidFill>
                            <a:schemeClr val="tx1"/>
                          </a:solidFill>
                          <a:effectLst/>
                        </a:rPr>
                        <a:t>Average </a:t>
                      </a:r>
                      <a:endParaRPr lang="en-AU" sz="1200" dirty="0" smtClean="0">
                        <a:solidFill>
                          <a:schemeClr val="tx1"/>
                        </a:solidFill>
                        <a:effectLst/>
                      </a:endParaRPr>
                    </a:p>
                    <a:p>
                      <a:pPr algn="ctr">
                        <a:spcBef>
                          <a:spcPts val="0"/>
                        </a:spcBef>
                        <a:spcAft>
                          <a:spcPts val="0"/>
                        </a:spcAft>
                      </a:pPr>
                      <a:r>
                        <a:rPr lang="en-AU" sz="1200" dirty="0" smtClean="0">
                          <a:solidFill>
                            <a:schemeClr val="tx1"/>
                          </a:solidFill>
                          <a:effectLst/>
                        </a:rPr>
                        <a:t>Lux </a:t>
                      </a:r>
                      <a:endParaRPr lang="en-AU" sz="1200" dirty="0">
                        <a:solidFill>
                          <a:schemeClr val="tx1"/>
                        </a:solidFill>
                        <a:effectLst/>
                        <a:latin typeface="Arial"/>
                        <a:ea typeface="Calibri"/>
                        <a:cs typeface="Times New Roman"/>
                      </a:endParaRPr>
                    </a:p>
                  </a:txBody>
                  <a:tcPr marL="51434" marR="51434" marT="0" marB="0" anchor="ctr">
                    <a:solidFill>
                      <a:schemeClr val="accent1">
                        <a:lumMod val="40000"/>
                        <a:lumOff val="60000"/>
                      </a:schemeClr>
                    </a:solidFill>
                  </a:tcPr>
                </a:tc>
                <a:tc>
                  <a:txBody>
                    <a:bodyPr/>
                    <a:lstStyle/>
                    <a:p>
                      <a:pPr algn="ctr">
                        <a:spcBef>
                          <a:spcPts val="0"/>
                        </a:spcBef>
                        <a:spcAft>
                          <a:spcPts val="0"/>
                        </a:spcAft>
                      </a:pPr>
                      <a:r>
                        <a:rPr lang="en-AU" sz="1200" dirty="0" smtClean="0">
                          <a:solidFill>
                            <a:schemeClr val="tx1"/>
                          </a:solidFill>
                          <a:effectLst/>
                          <a:latin typeface="Arial"/>
                          <a:ea typeface="Calibri"/>
                          <a:cs typeface="Times New Roman"/>
                        </a:rPr>
                        <a:t>Required</a:t>
                      </a:r>
                    </a:p>
                    <a:p>
                      <a:pPr algn="ctr">
                        <a:spcBef>
                          <a:spcPts val="0"/>
                        </a:spcBef>
                        <a:spcAft>
                          <a:spcPts val="0"/>
                        </a:spcAft>
                      </a:pPr>
                      <a:r>
                        <a:rPr lang="en-AU" sz="1200" dirty="0" smtClean="0">
                          <a:solidFill>
                            <a:schemeClr val="tx1"/>
                          </a:solidFill>
                          <a:effectLst/>
                          <a:latin typeface="Arial"/>
                          <a:ea typeface="Calibri"/>
                          <a:cs typeface="Times New Roman"/>
                        </a:rPr>
                        <a:t>Lux</a:t>
                      </a:r>
                      <a:endParaRPr lang="en-AU" sz="1200" dirty="0">
                        <a:solidFill>
                          <a:schemeClr val="tx1"/>
                        </a:solidFill>
                        <a:effectLst/>
                        <a:latin typeface="Arial"/>
                        <a:ea typeface="Calibri"/>
                        <a:cs typeface="Times New Roman"/>
                      </a:endParaRPr>
                    </a:p>
                  </a:txBody>
                  <a:tcPr marL="51434" marR="51434" marT="0" marB="0" anchor="ctr">
                    <a:solidFill>
                      <a:schemeClr val="accent1">
                        <a:lumMod val="40000"/>
                        <a:lumOff val="60000"/>
                      </a:schemeClr>
                    </a:solidFill>
                  </a:tcPr>
                </a:tc>
                <a:extLst>
                  <a:ext uri="{0D108BD9-81ED-4DB2-BD59-A6C34878D82A}">
                    <a16:rowId xmlns:a16="http://schemas.microsoft.com/office/drawing/2014/main" xmlns="" val="3905568228"/>
                  </a:ext>
                </a:extLst>
              </a:tr>
              <a:tr h="731495">
                <a:tc>
                  <a:txBody>
                    <a:bodyPr/>
                    <a:lstStyle/>
                    <a:p>
                      <a:pPr>
                        <a:spcBef>
                          <a:spcPts val="0"/>
                        </a:spcBef>
                        <a:spcAft>
                          <a:spcPts val="0"/>
                        </a:spcAft>
                      </a:pPr>
                      <a:endParaRPr lang="en-AU" sz="1000" dirty="0">
                        <a:solidFill>
                          <a:schemeClr val="tx1"/>
                        </a:solidFill>
                        <a:effectLst/>
                      </a:endParaRPr>
                    </a:p>
                    <a:p>
                      <a:pPr>
                        <a:spcBef>
                          <a:spcPts val="0"/>
                        </a:spcBef>
                        <a:spcAft>
                          <a:spcPts val="0"/>
                        </a:spcAft>
                      </a:pPr>
                      <a:r>
                        <a:rPr lang="en-AU" sz="1000" dirty="0">
                          <a:solidFill>
                            <a:schemeClr val="tx1"/>
                          </a:solidFill>
                          <a:effectLst/>
                        </a:rPr>
                        <a:t>Carpark 1</a:t>
                      </a:r>
                      <a:endParaRPr lang="en-AU" sz="1000" dirty="0">
                        <a:solidFill>
                          <a:schemeClr val="tx1"/>
                        </a:solidFill>
                        <a:effectLst/>
                        <a:latin typeface="Arial"/>
                        <a:ea typeface="Calibri"/>
                        <a:cs typeface="Times New Roman"/>
                      </a:endParaRPr>
                    </a:p>
                  </a:txBody>
                  <a:tcPr marL="51434" marR="51434" marT="0" marB="0">
                    <a:solidFill>
                      <a:schemeClr val="accent1">
                        <a:lumMod val="40000"/>
                        <a:lumOff val="60000"/>
                      </a:schemeClr>
                    </a:solidFill>
                  </a:tcPr>
                </a:tc>
                <a:tc>
                  <a:txBody>
                    <a:bodyPr/>
                    <a:lstStyle/>
                    <a:p>
                      <a:pPr marL="0" algn="ctr" defTabSz="914400" rtl="0" eaLnBrk="1" latinLnBrk="0" hangingPunct="1">
                        <a:spcBef>
                          <a:spcPts val="0"/>
                        </a:spcBef>
                        <a:spcAft>
                          <a:spcPts val="0"/>
                        </a:spcAft>
                      </a:pPr>
                      <a:endParaRPr lang="en-AU" sz="1000" kern="1200" dirty="0">
                        <a:solidFill>
                          <a:srgbClr val="4C4C4E"/>
                        </a:solidFill>
                        <a:effectLst/>
                        <a:latin typeface="+mn-lt"/>
                        <a:ea typeface="+mn-ea"/>
                        <a:cs typeface="+mn-cs"/>
                      </a:endParaRPr>
                    </a:p>
                    <a:p>
                      <a:pPr marL="0" algn="l" defTabSz="914400" rtl="0" eaLnBrk="1" latinLnBrk="0" hangingPunct="1">
                        <a:spcBef>
                          <a:spcPts val="0"/>
                        </a:spcBef>
                        <a:spcAft>
                          <a:spcPts val="0"/>
                        </a:spcAft>
                      </a:pPr>
                      <a:r>
                        <a:rPr lang="en-AU" sz="1000" kern="1200" dirty="0">
                          <a:solidFill>
                            <a:srgbClr val="4C4C4E"/>
                          </a:solidFill>
                          <a:effectLst/>
                          <a:latin typeface="+mn-lt"/>
                          <a:ea typeface="+mn-ea"/>
                          <a:cs typeface="+mn-cs"/>
                        </a:rPr>
                        <a:t>Rough, intermittent</a:t>
                      </a:r>
                      <a:r>
                        <a:rPr lang="en-AU" sz="1000" kern="1200" baseline="0" dirty="0">
                          <a:solidFill>
                            <a:srgbClr val="4C4C4E"/>
                          </a:solidFill>
                          <a:effectLst/>
                          <a:latin typeface="+mn-lt"/>
                          <a:ea typeface="+mn-ea"/>
                          <a:cs typeface="+mn-cs"/>
                        </a:rPr>
                        <a:t> use</a:t>
                      </a:r>
                      <a:endParaRPr lang="en-AU" sz="1000" kern="1200" dirty="0">
                        <a:solidFill>
                          <a:srgbClr val="4C4C4E"/>
                        </a:solidFill>
                        <a:effectLst/>
                        <a:latin typeface="+mn-lt"/>
                        <a:ea typeface="+mn-ea"/>
                        <a:cs typeface="+mn-cs"/>
                      </a:endParaRPr>
                    </a:p>
                  </a:txBody>
                  <a:tcPr marL="51434" marR="51434" marT="0" marB="0"/>
                </a:tc>
                <a:tc>
                  <a:txBody>
                    <a:bodyPr/>
                    <a:lstStyle/>
                    <a:p>
                      <a:pPr marL="0" algn="ctr" defTabSz="914400" rtl="0" eaLnBrk="1" latinLnBrk="0" hangingPunct="1">
                        <a:spcBef>
                          <a:spcPts val="0"/>
                        </a:spcBef>
                        <a:spcAft>
                          <a:spcPts val="0"/>
                        </a:spcAft>
                      </a:pPr>
                      <a:endParaRPr lang="en-AU" sz="1000" kern="1200" dirty="0">
                        <a:solidFill>
                          <a:srgbClr val="4C4C4E"/>
                        </a:solidFill>
                        <a:effectLst/>
                        <a:latin typeface="+mn-lt"/>
                        <a:ea typeface="+mn-ea"/>
                        <a:cs typeface="+mn-cs"/>
                      </a:endParaRPr>
                    </a:p>
                    <a:p>
                      <a:pPr marL="0" algn="ctr" defTabSz="914400" rtl="0" eaLnBrk="1" latinLnBrk="0" hangingPunct="1">
                        <a:spcBef>
                          <a:spcPts val="0"/>
                        </a:spcBef>
                        <a:spcAft>
                          <a:spcPts val="0"/>
                        </a:spcAft>
                      </a:pPr>
                      <a:r>
                        <a:rPr lang="en-AU" sz="1000" kern="1200" dirty="0">
                          <a:solidFill>
                            <a:srgbClr val="4C4C4E"/>
                          </a:solidFill>
                          <a:effectLst/>
                          <a:latin typeface="+mn-lt"/>
                          <a:ea typeface="+mn-ea"/>
                          <a:cs typeface="+mn-cs"/>
                        </a:rPr>
                        <a:t>15m</a:t>
                      </a:r>
                      <a:r>
                        <a:rPr lang="en-AU" sz="1000" kern="1200" baseline="30000" dirty="0">
                          <a:solidFill>
                            <a:srgbClr val="4C4C4E"/>
                          </a:solidFill>
                          <a:effectLst/>
                          <a:latin typeface="+mn-lt"/>
                          <a:ea typeface="+mn-ea"/>
                          <a:cs typeface="+mn-cs"/>
                        </a:rPr>
                        <a:t>2</a:t>
                      </a:r>
                    </a:p>
                  </a:txBody>
                  <a:tcPr marL="51434" marR="51434" marT="0" marB="0"/>
                </a:tc>
                <a:tc>
                  <a:txBody>
                    <a:bodyPr/>
                    <a:lstStyle/>
                    <a:p>
                      <a:pPr marL="0" algn="ctr" defTabSz="914400" rtl="0" eaLnBrk="1" latinLnBrk="0" hangingPunct="1">
                        <a:spcBef>
                          <a:spcPts val="0"/>
                        </a:spcBef>
                        <a:spcAft>
                          <a:spcPts val="0"/>
                        </a:spcAft>
                      </a:pPr>
                      <a:r>
                        <a:rPr lang="en-AU" sz="1000" kern="1200" dirty="0">
                          <a:solidFill>
                            <a:srgbClr val="4C4C4E"/>
                          </a:solidFill>
                          <a:effectLst/>
                          <a:latin typeface="+mn-lt"/>
                          <a:ea typeface="+mn-ea"/>
                          <a:cs typeface="+mn-cs"/>
                        </a:rPr>
                        <a:t> </a:t>
                      </a:r>
                    </a:p>
                    <a:p>
                      <a:pPr marL="0" algn="ctr" defTabSz="914400" rtl="0" eaLnBrk="1" latinLnBrk="0" hangingPunct="1">
                        <a:spcBef>
                          <a:spcPts val="0"/>
                        </a:spcBef>
                        <a:spcAft>
                          <a:spcPts val="0"/>
                        </a:spcAft>
                      </a:pPr>
                      <a:r>
                        <a:rPr lang="en-AU" sz="1000" kern="1200" dirty="0">
                          <a:solidFill>
                            <a:srgbClr val="4C4C4E"/>
                          </a:solidFill>
                          <a:effectLst/>
                          <a:latin typeface="+mn-lt"/>
                          <a:ea typeface="+mn-ea"/>
                          <a:cs typeface="+mn-cs"/>
                        </a:rPr>
                        <a:t>15</a:t>
                      </a:r>
                    </a:p>
                  </a:txBody>
                  <a:tcPr marL="51434" marR="51434" marT="0" marB="0"/>
                </a:tc>
                <a:tc>
                  <a:txBody>
                    <a:bodyPr/>
                    <a:lstStyle/>
                    <a:p>
                      <a:pPr marL="0" algn="ctr" defTabSz="914400" rtl="0" eaLnBrk="1" latinLnBrk="0" hangingPunct="1">
                        <a:spcBef>
                          <a:spcPts val="0"/>
                        </a:spcBef>
                        <a:spcAft>
                          <a:spcPts val="0"/>
                        </a:spcAft>
                      </a:pPr>
                      <a:r>
                        <a:rPr lang="en-AU" sz="1000" kern="1200" dirty="0">
                          <a:solidFill>
                            <a:srgbClr val="4C4C4E"/>
                          </a:solidFill>
                          <a:effectLst/>
                          <a:latin typeface="+mn-lt"/>
                          <a:ea typeface="+mn-ea"/>
                          <a:cs typeface="+mn-cs"/>
                        </a:rPr>
                        <a:t> </a:t>
                      </a:r>
                    </a:p>
                    <a:p>
                      <a:pPr marL="0" algn="ctr" defTabSz="914400" rtl="0" eaLnBrk="1" latinLnBrk="0" hangingPunct="1">
                        <a:spcBef>
                          <a:spcPts val="0"/>
                        </a:spcBef>
                        <a:spcAft>
                          <a:spcPts val="0"/>
                        </a:spcAft>
                      </a:pPr>
                      <a:r>
                        <a:rPr lang="en-AU" sz="1000" kern="1200" dirty="0" smtClean="0">
                          <a:solidFill>
                            <a:srgbClr val="4C4C4E"/>
                          </a:solidFill>
                          <a:effectLst/>
                          <a:latin typeface="+mn-lt"/>
                          <a:ea typeface="+mn-ea"/>
                          <a:cs typeface="+mn-cs"/>
                        </a:rPr>
                        <a:t>0.0 m</a:t>
                      </a:r>
                      <a:endParaRPr lang="en-AU" sz="1000" kern="1200" dirty="0">
                        <a:solidFill>
                          <a:srgbClr val="4C4C4E"/>
                        </a:solidFill>
                        <a:effectLst/>
                        <a:latin typeface="+mn-lt"/>
                        <a:ea typeface="+mn-ea"/>
                        <a:cs typeface="+mn-cs"/>
                      </a:endParaRPr>
                    </a:p>
                  </a:txBody>
                  <a:tcPr marL="51434" marR="51434" marT="0" marB="0"/>
                </a:tc>
                <a:tc>
                  <a:txBody>
                    <a:bodyPr/>
                    <a:lstStyle/>
                    <a:p>
                      <a:pPr marL="0" algn="ctr" defTabSz="914400" rtl="0" eaLnBrk="1" latinLnBrk="0" hangingPunct="1">
                        <a:spcBef>
                          <a:spcPts val="0"/>
                        </a:spcBef>
                        <a:spcAft>
                          <a:spcPts val="0"/>
                        </a:spcAft>
                      </a:pPr>
                      <a:endParaRPr lang="en-AU" sz="1000" kern="1200" dirty="0">
                        <a:solidFill>
                          <a:srgbClr val="4C4C4E"/>
                        </a:solidFill>
                        <a:effectLst/>
                        <a:latin typeface="+mn-lt"/>
                        <a:ea typeface="+mn-ea"/>
                        <a:cs typeface="+mn-cs"/>
                      </a:endParaRPr>
                    </a:p>
                    <a:p>
                      <a:pPr marL="0" algn="ctr" defTabSz="914400" rtl="0" eaLnBrk="1" latinLnBrk="0" hangingPunct="1">
                        <a:spcBef>
                          <a:spcPts val="0"/>
                        </a:spcBef>
                        <a:spcAft>
                          <a:spcPts val="0"/>
                        </a:spcAft>
                      </a:pPr>
                      <a:r>
                        <a:rPr lang="en-AU" sz="1000" kern="1200" dirty="0">
                          <a:solidFill>
                            <a:srgbClr val="4C4C4E"/>
                          </a:solidFill>
                          <a:effectLst/>
                          <a:latin typeface="+mn-lt"/>
                          <a:ea typeface="+mn-ea"/>
                          <a:cs typeface="+mn-cs"/>
                        </a:rPr>
                        <a:t> 112 lux</a:t>
                      </a:r>
                    </a:p>
                  </a:txBody>
                  <a:tcPr marL="51434" marR="51434" marT="0" marB="0"/>
                </a:tc>
                <a:tc>
                  <a:txBody>
                    <a:bodyPr/>
                    <a:lstStyle/>
                    <a:p>
                      <a:pPr marL="0" algn="ctr" defTabSz="914400" rtl="0" eaLnBrk="1" latinLnBrk="0" hangingPunct="1">
                        <a:spcBef>
                          <a:spcPts val="0"/>
                        </a:spcBef>
                        <a:spcAft>
                          <a:spcPts val="0"/>
                        </a:spcAft>
                      </a:pPr>
                      <a:endParaRPr lang="en-AU" sz="1000" kern="1200" dirty="0" smtClean="0">
                        <a:solidFill>
                          <a:srgbClr val="4C4C4E"/>
                        </a:solidFill>
                        <a:effectLst/>
                        <a:latin typeface="+mn-lt"/>
                        <a:ea typeface="+mn-ea"/>
                        <a:cs typeface="+mn-cs"/>
                      </a:endParaRPr>
                    </a:p>
                    <a:p>
                      <a:pPr marL="0" algn="ctr" defTabSz="914400" rtl="0" eaLnBrk="1" latinLnBrk="0" hangingPunct="1">
                        <a:spcBef>
                          <a:spcPts val="0"/>
                        </a:spcBef>
                        <a:spcAft>
                          <a:spcPts val="0"/>
                        </a:spcAft>
                      </a:pPr>
                      <a:r>
                        <a:rPr lang="en-AU" sz="1000" kern="1200" dirty="0" smtClean="0">
                          <a:solidFill>
                            <a:srgbClr val="4C4C4E"/>
                          </a:solidFill>
                          <a:effectLst/>
                          <a:latin typeface="+mn-lt"/>
                          <a:ea typeface="+mn-ea"/>
                          <a:cs typeface="+mn-cs"/>
                        </a:rPr>
                        <a:t>100 Lux</a:t>
                      </a:r>
                    </a:p>
                    <a:p>
                      <a:pPr marL="0" algn="ctr" defTabSz="914400" rtl="0" eaLnBrk="1" latinLnBrk="0" hangingPunct="1">
                        <a:spcBef>
                          <a:spcPts val="0"/>
                        </a:spcBef>
                        <a:spcAft>
                          <a:spcPts val="0"/>
                        </a:spcAft>
                      </a:pPr>
                      <a:endParaRPr lang="en-AU" sz="1000" kern="1200" dirty="0" smtClean="0">
                        <a:solidFill>
                          <a:srgbClr val="4C4C4E"/>
                        </a:solidFill>
                        <a:effectLst/>
                        <a:latin typeface="+mn-lt"/>
                        <a:ea typeface="+mn-ea"/>
                        <a:cs typeface="+mn-cs"/>
                      </a:endParaRPr>
                    </a:p>
                    <a:p>
                      <a:pPr marL="0" algn="ctr" defTabSz="914400" rtl="0" eaLnBrk="1" latinLnBrk="0" hangingPunct="1">
                        <a:spcBef>
                          <a:spcPts val="0"/>
                        </a:spcBef>
                        <a:spcAft>
                          <a:spcPts val="0"/>
                        </a:spcAft>
                      </a:pPr>
                      <a:r>
                        <a:rPr lang="en-AU" sz="1000" b="1" kern="1200" dirty="0" smtClean="0">
                          <a:solidFill>
                            <a:schemeClr val="accent4"/>
                          </a:solidFill>
                          <a:effectLst/>
                          <a:latin typeface="+mn-lt"/>
                          <a:ea typeface="+mn-ea"/>
                          <a:cs typeface="+mn-cs"/>
                        </a:rPr>
                        <a:t>PASS</a:t>
                      </a:r>
                      <a:endParaRPr lang="en-AU" sz="1000" b="1" kern="1200" dirty="0">
                        <a:solidFill>
                          <a:schemeClr val="accent4"/>
                        </a:solidFill>
                        <a:effectLst/>
                        <a:latin typeface="+mn-lt"/>
                        <a:ea typeface="+mn-ea"/>
                        <a:cs typeface="+mn-cs"/>
                      </a:endParaRPr>
                    </a:p>
                  </a:txBody>
                  <a:tcPr marL="51434" marR="51434" marT="0" marB="0"/>
                </a:tc>
                <a:extLst>
                  <a:ext uri="{0D108BD9-81ED-4DB2-BD59-A6C34878D82A}">
                    <a16:rowId xmlns:a16="http://schemas.microsoft.com/office/drawing/2014/main" xmlns="" val="2886214743"/>
                  </a:ext>
                </a:extLst>
              </a:tr>
              <a:tr h="548621">
                <a:tc>
                  <a:txBody>
                    <a:bodyPr/>
                    <a:lstStyle/>
                    <a:p>
                      <a:pPr marL="0" algn="l" defTabSz="914400" rtl="0" eaLnBrk="1" latinLnBrk="0" hangingPunct="1">
                        <a:spcBef>
                          <a:spcPts val="0"/>
                        </a:spcBef>
                        <a:spcAft>
                          <a:spcPts val="0"/>
                        </a:spcAft>
                      </a:pPr>
                      <a:r>
                        <a:rPr lang="en-AU" sz="1000" b="1" kern="1200" dirty="0">
                          <a:solidFill>
                            <a:schemeClr val="tx1"/>
                          </a:solidFill>
                          <a:effectLst/>
                          <a:latin typeface="+mn-lt"/>
                          <a:ea typeface="+mn-ea"/>
                          <a:cs typeface="+mn-cs"/>
                        </a:rPr>
                        <a:t> </a:t>
                      </a:r>
                    </a:p>
                    <a:p>
                      <a:pPr marL="0" algn="l" defTabSz="914400" rtl="0" eaLnBrk="1" latinLnBrk="0" hangingPunct="1">
                        <a:spcBef>
                          <a:spcPts val="0"/>
                        </a:spcBef>
                        <a:spcAft>
                          <a:spcPts val="0"/>
                        </a:spcAft>
                      </a:pPr>
                      <a:r>
                        <a:rPr lang="en-AU" sz="1000" b="1" kern="1200" dirty="0">
                          <a:solidFill>
                            <a:schemeClr val="tx1"/>
                          </a:solidFill>
                          <a:effectLst/>
                          <a:latin typeface="+mn-lt"/>
                          <a:ea typeface="+mn-ea"/>
                          <a:cs typeface="+mn-cs"/>
                        </a:rPr>
                        <a:t>Office 1</a:t>
                      </a:r>
                    </a:p>
                  </a:txBody>
                  <a:tcPr marL="51434" marR="51434" marT="0" marB="0">
                    <a:solidFill>
                      <a:schemeClr val="accent1">
                        <a:lumMod val="40000"/>
                        <a:lumOff val="60000"/>
                      </a:schemeClr>
                    </a:solidFill>
                  </a:tcPr>
                </a:tc>
                <a:tc>
                  <a:txBody>
                    <a:bodyPr/>
                    <a:lstStyle/>
                    <a:p>
                      <a:pPr>
                        <a:spcBef>
                          <a:spcPts val="0"/>
                        </a:spcBef>
                        <a:spcAft>
                          <a:spcPts val="0"/>
                        </a:spcAft>
                      </a:pPr>
                      <a:r>
                        <a:rPr lang="en-AU" sz="1000" dirty="0">
                          <a:solidFill>
                            <a:srgbClr val="4C4C4E"/>
                          </a:solidFill>
                          <a:effectLst/>
                        </a:rPr>
                        <a:t> </a:t>
                      </a:r>
                    </a:p>
                    <a:p>
                      <a:pPr>
                        <a:spcBef>
                          <a:spcPts val="0"/>
                        </a:spcBef>
                        <a:spcAft>
                          <a:spcPts val="0"/>
                        </a:spcAft>
                      </a:pPr>
                      <a:r>
                        <a:rPr lang="en-AU" sz="1000" dirty="0">
                          <a:solidFill>
                            <a:srgbClr val="4C4C4E"/>
                          </a:solidFill>
                          <a:effectLst/>
                          <a:latin typeface="Arial"/>
                          <a:ea typeface="Calibri"/>
                          <a:cs typeface="Times New Roman"/>
                        </a:rPr>
                        <a:t>Moderately difficult</a:t>
                      </a:r>
                    </a:p>
                  </a:txBody>
                  <a:tcPr marL="51434" marR="51434" marT="0" marB="0"/>
                </a:tc>
                <a:tc>
                  <a:txBody>
                    <a:bodyPr/>
                    <a:lstStyle/>
                    <a:p>
                      <a:pPr>
                        <a:spcBef>
                          <a:spcPts val="0"/>
                        </a:spcBef>
                        <a:spcAft>
                          <a:spcPts val="0"/>
                        </a:spcAft>
                      </a:pPr>
                      <a:r>
                        <a:rPr lang="en-AU" sz="1000" dirty="0">
                          <a:solidFill>
                            <a:srgbClr val="4C4C4E"/>
                          </a:solidFill>
                          <a:effectLst/>
                        </a:rPr>
                        <a:t> </a:t>
                      </a:r>
                    </a:p>
                    <a:p>
                      <a:pPr algn="ctr">
                        <a:spcBef>
                          <a:spcPts val="0"/>
                        </a:spcBef>
                        <a:spcAft>
                          <a:spcPts val="0"/>
                        </a:spcAft>
                      </a:pPr>
                      <a:r>
                        <a:rPr lang="en-AU" sz="1000" dirty="0">
                          <a:solidFill>
                            <a:srgbClr val="4C4C4E"/>
                          </a:solidFill>
                          <a:effectLst/>
                          <a:latin typeface="Arial"/>
                          <a:ea typeface="Calibri"/>
                          <a:cs typeface="Times New Roman"/>
                        </a:rPr>
                        <a:t>4.5m</a:t>
                      </a:r>
                      <a:r>
                        <a:rPr lang="en-AU" sz="1000" baseline="30000" dirty="0">
                          <a:solidFill>
                            <a:srgbClr val="4C4C4E"/>
                          </a:solidFill>
                          <a:effectLst/>
                          <a:latin typeface="Arial"/>
                          <a:ea typeface="Calibri"/>
                          <a:cs typeface="Times New Roman"/>
                        </a:rPr>
                        <a:t>2</a:t>
                      </a:r>
                    </a:p>
                  </a:txBody>
                  <a:tcPr marL="51434" marR="51434" marT="0" marB="0"/>
                </a:tc>
                <a:tc>
                  <a:txBody>
                    <a:bodyPr/>
                    <a:lstStyle/>
                    <a:p>
                      <a:pPr algn="ctr">
                        <a:spcBef>
                          <a:spcPts val="0"/>
                        </a:spcBef>
                        <a:spcAft>
                          <a:spcPts val="0"/>
                        </a:spcAft>
                      </a:pPr>
                      <a:r>
                        <a:rPr lang="en-AU" sz="1000" dirty="0">
                          <a:solidFill>
                            <a:srgbClr val="4C4C4E"/>
                          </a:solidFill>
                          <a:effectLst/>
                        </a:rPr>
                        <a:t> </a:t>
                      </a:r>
                    </a:p>
                    <a:p>
                      <a:pPr algn="ctr">
                        <a:spcBef>
                          <a:spcPts val="0"/>
                        </a:spcBef>
                        <a:spcAft>
                          <a:spcPts val="0"/>
                        </a:spcAft>
                      </a:pPr>
                      <a:r>
                        <a:rPr lang="en-AU" sz="1000" dirty="0">
                          <a:solidFill>
                            <a:srgbClr val="4C4C4E"/>
                          </a:solidFill>
                          <a:effectLst/>
                          <a:latin typeface="Arial"/>
                          <a:ea typeface="Calibri"/>
                          <a:cs typeface="Times New Roman"/>
                        </a:rPr>
                        <a:t>9</a:t>
                      </a:r>
                    </a:p>
                  </a:txBody>
                  <a:tcPr marL="51434" marR="51434" marT="0" marB="0"/>
                </a:tc>
                <a:tc>
                  <a:txBody>
                    <a:bodyPr/>
                    <a:lstStyle/>
                    <a:p>
                      <a:pPr algn="ctr">
                        <a:spcBef>
                          <a:spcPts val="0"/>
                        </a:spcBef>
                        <a:spcAft>
                          <a:spcPts val="0"/>
                        </a:spcAft>
                      </a:pPr>
                      <a:endParaRPr lang="en-AU" sz="1000" dirty="0">
                        <a:solidFill>
                          <a:srgbClr val="4C4C4E"/>
                        </a:solidFill>
                        <a:effectLst/>
                      </a:endParaRPr>
                    </a:p>
                    <a:p>
                      <a:pPr algn="ctr">
                        <a:spcBef>
                          <a:spcPts val="0"/>
                        </a:spcBef>
                        <a:spcAft>
                          <a:spcPts val="0"/>
                        </a:spcAft>
                      </a:pPr>
                      <a:r>
                        <a:rPr lang="en-AU" sz="1000" dirty="0" smtClean="0">
                          <a:solidFill>
                            <a:srgbClr val="4C4C4E"/>
                          </a:solidFill>
                          <a:effectLst/>
                          <a:latin typeface="Arial"/>
                          <a:ea typeface="Calibri"/>
                          <a:cs typeface="Times New Roman"/>
                        </a:rPr>
                        <a:t>0.9 m</a:t>
                      </a:r>
                      <a:endParaRPr lang="en-AU" sz="1000" dirty="0">
                        <a:solidFill>
                          <a:srgbClr val="4C4C4E"/>
                        </a:solidFill>
                        <a:effectLst/>
                        <a:latin typeface="Arial"/>
                        <a:ea typeface="Calibri"/>
                        <a:cs typeface="Times New Roman"/>
                      </a:endParaRPr>
                    </a:p>
                  </a:txBody>
                  <a:tcPr marL="51434" marR="51434" marT="0" marB="0"/>
                </a:tc>
                <a:tc>
                  <a:txBody>
                    <a:bodyPr/>
                    <a:lstStyle/>
                    <a:p>
                      <a:pPr algn="ctr">
                        <a:spcBef>
                          <a:spcPts val="0"/>
                        </a:spcBef>
                        <a:spcAft>
                          <a:spcPts val="0"/>
                        </a:spcAft>
                      </a:pPr>
                      <a:endParaRPr lang="en-AU" sz="1000" dirty="0">
                        <a:solidFill>
                          <a:srgbClr val="4C4C4E"/>
                        </a:solidFill>
                        <a:effectLst/>
                      </a:endParaRPr>
                    </a:p>
                    <a:p>
                      <a:pPr algn="ctr">
                        <a:spcBef>
                          <a:spcPts val="0"/>
                        </a:spcBef>
                        <a:spcAft>
                          <a:spcPts val="0"/>
                        </a:spcAft>
                      </a:pPr>
                      <a:r>
                        <a:rPr lang="en-AU" sz="1000" dirty="0">
                          <a:solidFill>
                            <a:srgbClr val="4C4C4E"/>
                          </a:solidFill>
                          <a:effectLst/>
                          <a:latin typeface="Arial"/>
                          <a:ea typeface="Calibri"/>
                          <a:cs typeface="Times New Roman"/>
                        </a:rPr>
                        <a:t>439 lux</a:t>
                      </a:r>
                    </a:p>
                  </a:txBody>
                  <a:tcPr marL="51434" marR="51434" marT="0" marB="0"/>
                </a:tc>
                <a:tc>
                  <a:txBody>
                    <a:bodyPr/>
                    <a:lstStyle/>
                    <a:p>
                      <a:pPr marL="0" algn="ctr" defTabSz="914400" rtl="0" eaLnBrk="1" latinLnBrk="0" hangingPunct="1">
                        <a:spcBef>
                          <a:spcPts val="0"/>
                        </a:spcBef>
                        <a:spcAft>
                          <a:spcPts val="0"/>
                        </a:spcAft>
                      </a:pPr>
                      <a:endParaRPr lang="en-AU" sz="1000" kern="1200" dirty="0" smtClean="0">
                        <a:solidFill>
                          <a:srgbClr val="4C4C4E"/>
                        </a:solidFill>
                        <a:effectLst/>
                        <a:latin typeface="+mn-lt"/>
                        <a:ea typeface="+mn-ea"/>
                        <a:cs typeface="+mn-cs"/>
                      </a:endParaRPr>
                    </a:p>
                    <a:p>
                      <a:pPr marL="0" algn="ctr" defTabSz="914400" rtl="0" eaLnBrk="1" latinLnBrk="0" hangingPunct="1">
                        <a:spcBef>
                          <a:spcPts val="0"/>
                        </a:spcBef>
                        <a:spcAft>
                          <a:spcPts val="0"/>
                        </a:spcAft>
                      </a:pPr>
                      <a:r>
                        <a:rPr lang="en-AU" sz="1000" kern="1200" dirty="0" smtClean="0">
                          <a:solidFill>
                            <a:srgbClr val="4C4C4E"/>
                          </a:solidFill>
                          <a:effectLst/>
                          <a:latin typeface="+mn-lt"/>
                          <a:ea typeface="+mn-ea"/>
                          <a:cs typeface="+mn-cs"/>
                        </a:rPr>
                        <a:t>400 Lux</a:t>
                      </a:r>
                    </a:p>
                    <a:p>
                      <a:pPr marL="0" algn="ctr" defTabSz="914400" rtl="0" eaLnBrk="1" latinLnBrk="0" hangingPunct="1">
                        <a:spcBef>
                          <a:spcPts val="0"/>
                        </a:spcBef>
                        <a:spcAft>
                          <a:spcPts val="0"/>
                        </a:spcAft>
                      </a:pPr>
                      <a:endParaRPr lang="en-AU" sz="1000" kern="1200" dirty="0" smtClean="0">
                        <a:solidFill>
                          <a:srgbClr val="4C4C4E"/>
                        </a:solidFill>
                        <a:effectLst/>
                        <a:latin typeface="+mn-lt"/>
                        <a:ea typeface="+mn-ea"/>
                        <a:cs typeface="+mn-cs"/>
                      </a:endParaRPr>
                    </a:p>
                    <a:p>
                      <a:pPr marL="0" algn="ctr" defTabSz="914400" rtl="0" eaLnBrk="1" latinLnBrk="0" hangingPunct="1">
                        <a:spcBef>
                          <a:spcPts val="0"/>
                        </a:spcBef>
                        <a:spcAft>
                          <a:spcPts val="0"/>
                        </a:spcAft>
                      </a:pPr>
                      <a:r>
                        <a:rPr lang="en-AU" sz="1000" b="1" kern="1200" dirty="0" smtClean="0">
                          <a:solidFill>
                            <a:schemeClr val="accent4"/>
                          </a:solidFill>
                          <a:effectLst/>
                          <a:latin typeface="+mn-lt"/>
                          <a:ea typeface="+mn-ea"/>
                          <a:cs typeface="+mn-cs"/>
                        </a:rPr>
                        <a:t>PASS</a:t>
                      </a:r>
                    </a:p>
                    <a:p>
                      <a:pPr algn="ctr">
                        <a:spcBef>
                          <a:spcPts val="0"/>
                        </a:spcBef>
                        <a:spcAft>
                          <a:spcPts val="0"/>
                        </a:spcAft>
                      </a:pPr>
                      <a:endParaRPr lang="en-AU" sz="1000" dirty="0">
                        <a:solidFill>
                          <a:srgbClr val="4C4C4E"/>
                        </a:solidFill>
                        <a:effectLst/>
                        <a:latin typeface="Arial"/>
                        <a:ea typeface="Calibri"/>
                        <a:cs typeface="Times New Roman"/>
                      </a:endParaRPr>
                    </a:p>
                  </a:txBody>
                  <a:tcPr marL="51434" marR="51434" marT="0" marB="0"/>
                </a:tc>
                <a:extLst>
                  <a:ext uri="{0D108BD9-81ED-4DB2-BD59-A6C34878D82A}">
                    <a16:rowId xmlns:a16="http://schemas.microsoft.com/office/drawing/2014/main" xmlns="" val="1226139218"/>
                  </a:ext>
                </a:extLst>
              </a:tr>
              <a:tr h="731495">
                <a:tc>
                  <a:txBody>
                    <a:bodyPr/>
                    <a:lstStyle/>
                    <a:p>
                      <a:pPr marL="0" algn="l" defTabSz="914400" rtl="0" eaLnBrk="1" latinLnBrk="0" hangingPunct="1">
                        <a:spcBef>
                          <a:spcPts val="0"/>
                        </a:spcBef>
                        <a:spcAft>
                          <a:spcPts val="0"/>
                        </a:spcAft>
                      </a:pPr>
                      <a:r>
                        <a:rPr lang="en-AU" sz="1000" b="1" kern="1200" dirty="0">
                          <a:solidFill>
                            <a:schemeClr val="tx1"/>
                          </a:solidFill>
                          <a:effectLst/>
                          <a:latin typeface="+mn-lt"/>
                          <a:ea typeface="+mn-ea"/>
                          <a:cs typeface="+mn-cs"/>
                        </a:rPr>
                        <a:t> </a:t>
                      </a:r>
                    </a:p>
                    <a:p>
                      <a:pPr marL="0" algn="l" defTabSz="914400" rtl="0" eaLnBrk="1" latinLnBrk="0" hangingPunct="1">
                        <a:spcBef>
                          <a:spcPts val="0"/>
                        </a:spcBef>
                        <a:spcAft>
                          <a:spcPts val="0"/>
                        </a:spcAft>
                      </a:pPr>
                      <a:r>
                        <a:rPr lang="en-AU" sz="1000" b="1" kern="1200" dirty="0">
                          <a:solidFill>
                            <a:schemeClr val="tx1"/>
                          </a:solidFill>
                          <a:effectLst/>
                          <a:latin typeface="+mn-lt"/>
                          <a:ea typeface="+mn-ea"/>
                          <a:cs typeface="+mn-cs"/>
                        </a:rPr>
                        <a:t>Main office</a:t>
                      </a:r>
                    </a:p>
                  </a:txBody>
                  <a:tcPr marL="51434" marR="51434" marT="0" marB="0">
                    <a:solidFill>
                      <a:schemeClr val="accent1">
                        <a:lumMod val="40000"/>
                        <a:lumOff val="60000"/>
                      </a:schemeClr>
                    </a:solidFill>
                  </a:tcPr>
                </a:tc>
                <a:tc>
                  <a:txBody>
                    <a:bodyPr/>
                    <a:lstStyle/>
                    <a:p>
                      <a:pPr>
                        <a:spcBef>
                          <a:spcPts val="0"/>
                        </a:spcBef>
                        <a:spcAft>
                          <a:spcPts val="0"/>
                        </a:spcAft>
                      </a:pPr>
                      <a:endParaRPr lang="en-AU" sz="1000" dirty="0">
                        <a:solidFill>
                          <a:srgbClr val="4C4C4E"/>
                        </a:solidFill>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AU" sz="1000" dirty="0">
                          <a:solidFill>
                            <a:srgbClr val="4C4C4E"/>
                          </a:solidFill>
                          <a:effectLst/>
                          <a:latin typeface="+mn-lt"/>
                          <a:ea typeface="Calibri"/>
                          <a:cs typeface="Times New Roman"/>
                        </a:rPr>
                        <a:t>Moderately difficult</a:t>
                      </a:r>
                    </a:p>
                    <a:p>
                      <a:pPr>
                        <a:spcBef>
                          <a:spcPts val="0"/>
                        </a:spcBef>
                        <a:spcAft>
                          <a:spcPts val="0"/>
                        </a:spcAft>
                      </a:pPr>
                      <a:endParaRPr lang="en-AU" sz="1000" dirty="0">
                        <a:solidFill>
                          <a:srgbClr val="4C4C4E"/>
                        </a:solidFill>
                        <a:effectLst/>
                        <a:latin typeface="Arial"/>
                        <a:ea typeface="Calibri"/>
                        <a:cs typeface="Times New Roman"/>
                      </a:endParaRPr>
                    </a:p>
                  </a:txBody>
                  <a:tcPr marL="51434" marR="51434" marT="0" marB="0"/>
                </a:tc>
                <a:tc>
                  <a:txBody>
                    <a:bodyPr/>
                    <a:lstStyle/>
                    <a:p>
                      <a:pPr>
                        <a:spcBef>
                          <a:spcPts val="0"/>
                        </a:spcBef>
                        <a:spcAft>
                          <a:spcPts val="0"/>
                        </a:spcAft>
                      </a:pPr>
                      <a:endParaRPr lang="en-AU" sz="1000" dirty="0">
                        <a:solidFill>
                          <a:srgbClr val="4C4C4E"/>
                        </a:solidFill>
                        <a:effectLst/>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AU" sz="1000" dirty="0">
                          <a:solidFill>
                            <a:srgbClr val="4C4C4E"/>
                          </a:solidFill>
                          <a:effectLst/>
                          <a:latin typeface="+mn-lt"/>
                          <a:ea typeface="Calibri"/>
                          <a:cs typeface="Times New Roman"/>
                        </a:rPr>
                        <a:t>12m</a:t>
                      </a:r>
                      <a:r>
                        <a:rPr lang="en-AU" sz="1000" baseline="30000" dirty="0">
                          <a:solidFill>
                            <a:srgbClr val="4C4C4E"/>
                          </a:solidFill>
                          <a:effectLst/>
                          <a:latin typeface="+mn-lt"/>
                          <a:ea typeface="Calibri"/>
                          <a:cs typeface="Times New Roman"/>
                        </a:rPr>
                        <a:t>2</a:t>
                      </a:r>
                    </a:p>
                    <a:p>
                      <a:pPr>
                        <a:spcBef>
                          <a:spcPts val="0"/>
                        </a:spcBef>
                        <a:spcAft>
                          <a:spcPts val="0"/>
                        </a:spcAft>
                      </a:pPr>
                      <a:endParaRPr lang="en-AU" sz="1000" dirty="0">
                        <a:solidFill>
                          <a:srgbClr val="4C4C4E"/>
                        </a:solidFill>
                        <a:effectLst/>
                        <a:latin typeface="Arial"/>
                        <a:ea typeface="Calibri"/>
                        <a:cs typeface="Times New Roman"/>
                      </a:endParaRPr>
                    </a:p>
                  </a:txBody>
                  <a:tcPr marL="51434" marR="51434" marT="0" marB="0"/>
                </a:tc>
                <a:tc>
                  <a:txBody>
                    <a:bodyPr/>
                    <a:lstStyle/>
                    <a:p>
                      <a:pPr marL="0" algn="ctr" defTabSz="914400" rtl="0" eaLnBrk="1" latinLnBrk="0" hangingPunct="1">
                        <a:spcBef>
                          <a:spcPts val="0"/>
                        </a:spcBef>
                        <a:spcAft>
                          <a:spcPts val="0"/>
                        </a:spcAft>
                      </a:pPr>
                      <a:endParaRPr lang="en-AU" sz="1000" kern="1200" dirty="0">
                        <a:solidFill>
                          <a:srgbClr val="4C4C4E"/>
                        </a:solidFill>
                        <a:effectLst/>
                        <a:latin typeface="+mn-lt"/>
                        <a:ea typeface="+mn-ea"/>
                        <a:cs typeface="+mn-cs"/>
                      </a:endParaRPr>
                    </a:p>
                    <a:p>
                      <a:pPr marL="0" algn="ctr" defTabSz="914400" rtl="0" eaLnBrk="1" latinLnBrk="0" hangingPunct="1">
                        <a:spcBef>
                          <a:spcPts val="0"/>
                        </a:spcBef>
                        <a:spcAft>
                          <a:spcPts val="0"/>
                        </a:spcAft>
                      </a:pPr>
                      <a:r>
                        <a:rPr lang="en-AU" sz="1000" kern="1200" dirty="0">
                          <a:solidFill>
                            <a:srgbClr val="4C4C4E"/>
                          </a:solidFill>
                          <a:effectLst/>
                          <a:latin typeface="+mn-lt"/>
                          <a:ea typeface="+mn-ea"/>
                          <a:cs typeface="+mn-cs"/>
                        </a:rPr>
                        <a:t> 12</a:t>
                      </a:r>
                    </a:p>
                  </a:txBody>
                  <a:tcPr marL="51434" marR="51434" marT="0" marB="0"/>
                </a:tc>
                <a:tc>
                  <a:txBody>
                    <a:bodyPr/>
                    <a:lstStyle/>
                    <a:p>
                      <a:pPr marL="0" algn="ctr" defTabSz="914400" rtl="0" eaLnBrk="1" latinLnBrk="0" hangingPunct="1">
                        <a:spcBef>
                          <a:spcPts val="0"/>
                        </a:spcBef>
                        <a:spcAft>
                          <a:spcPts val="0"/>
                        </a:spcAft>
                      </a:pPr>
                      <a:endParaRPr lang="en-AU" sz="1000" kern="1200" dirty="0">
                        <a:solidFill>
                          <a:srgbClr val="4C4C4E"/>
                        </a:solidFill>
                        <a:effectLst/>
                        <a:latin typeface="+mn-lt"/>
                        <a:ea typeface="+mn-ea"/>
                        <a:cs typeface="+mn-cs"/>
                      </a:endParaRPr>
                    </a:p>
                    <a:p>
                      <a:pPr marL="0" algn="ctr" defTabSz="914400" rtl="0" eaLnBrk="1" latinLnBrk="0" hangingPunct="1">
                        <a:spcBef>
                          <a:spcPts val="0"/>
                        </a:spcBef>
                        <a:spcAft>
                          <a:spcPts val="0"/>
                        </a:spcAft>
                      </a:pPr>
                      <a:r>
                        <a:rPr lang="en-AU" sz="1000" kern="1200" dirty="0">
                          <a:solidFill>
                            <a:srgbClr val="4C4C4E"/>
                          </a:solidFill>
                          <a:effectLst/>
                          <a:latin typeface="+mn-lt"/>
                          <a:ea typeface="+mn-ea"/>
                          <a:cs typeface="+mn-cs"/>
                        </a:rPr>
                        <a:t> </a:t>
                      </a:r>
                      <a:r>
                        <a:rPr lang="en-AU" sz="1000" kern="1200" dirty="0" smtClean="0">
                          <a:solidFill>
                            <a:srgbClr val="4C4C4E"/>
                          </a:solidFill>
                          <a:effectLst/>
                          <a:latin typeface="+mn-lt"/>
                          <a:ea typeface="+mn-ea"/>
                          <a:cs typeface="+mn-cs"/>
                        </a:rPr>
                        <a:t>0.9 m</a:t>
                      </a:r>
                      <a:endParaRPr lang="en-AU" sz="1000" kern="1200" dirty="0">
                        <a:solidFill>
                          <a:srgbClr val="4C4C4E"/>
                        </a:solidFill>
                        <a:effectLst/>
                        <a:latin typeface="+mn-lt"/>
                        <a:ea typeface="+mn-ea"/>
                        <a:cs typeface="+mn-cs"/>
                      </a:endParaRPr>
                    </a:p>
                  </a:txBody>
                  <a:tcPr marL="51434" marR="51434" marT="0" marB="0"/>
                </a:tc>
                <a:tc>
                  <a:txBody>
                    <a:bodyPr/>
                    <a:lstStyle/>
                    <a:p>
                      <a:pPr marL="0" algn="ctr" defTabSz="914400" rtl="0" eaLnBrk="1" latinLnBrk="0" hangingPunct="1">
                        <a:spcBef>
                          <a:spcPts val="0"/>
                        </a:spcBef>
                        <a:spcAft>
                          <a:spcPts val="0"/>
                        </a:spcAft>
                      </a:pPr>
                      <a:endParaRPr lang="en-AU" sz="1000" kern="1200" dirty="0">
                        <a:solidFill>
                          <a:srgbClr val="4C4C4E"/>
                        </a:solidFill>
                        <a:effectLst/>
                        <a:latin typeface="+mn-lt"/>
                        <a:ea typeface="+mn-ea"/>
                        <a:cs typeface="+mn-cs"/>
                      </a:endParaRPr>
                    </a:p>
                    <a:p>
                      <a:pPr marL="0" algn="ctr" defTabSz="914400" rtl="0" eaLnBrk="1" latinLnBrk="0" hangingPunct="1">
                        <a:spcBef>
                          <a:spcPts val="0"/>
                        </a:spcBef>
                        <a:spcAft>
                          <a:spcPts val="0"/>
                        </a:spcAft>
                      </a:pPr>
                      <a:r>
                        <a:rPr lang="en-AU" sz="1000" kern="1200" dirty="0">
                          <a:solidFill>
                            <a:srgbClr val="4C4C4E"/>
                          </a:solidFill>
                          <a:effectLst/>
                          <a:latin typeface="+mn-lt"/>
                          <a:ea typeface="+mn-ea"/>
                          <a:cs typeface="+mn-cs"/>
                        </a:rPr>
                        <a:t> 758</a:t>
                      </a:r>
                    </a:p>
                  </a:txBody>
                  <a:tcPr marL="51434" marR="51434" marT="0" marB="0"/>
                </a:tc>
                <a:tc>
                  <a:txBody>
                    <a:bodyPr/>
                    <a:lstStyle/>
                    <a:p>
                      <a:pPr marL="0" algn="ctr" defTabSz="914400" rtl="0" eaLnBrk="1" latinLnBrk="0" hangingPunct="1">
                        <a:spcBef>
                          <a:spcPts val="0"/>
                        </a:spcBef>
                        <a:spcAft>
                          <a:spcPts val="0"/>
                        </a:spcAft>
                      </a:pPr>
                      <a:endParaRPr lang="en-AU" sz="1000" kern="1200" dirty="0" smtClean="0">
                        <a:solidFill>
                          <a:srgbClr val="4C4C4E"/>
                        </a:solidFill>
                        <a:effectLst/>
                        <a:latin typeface="+mn-lt"/>
                        <a:ea typeface="+mn-ea"/>
                        <a:cs typeface="+mn-cs"/>
                      </a:endParaRPr>
                    </a:p>
                    <a:p>
                      <a:pPr marL="0" algn="ctr" defTabSz="914400" rtl="0" eaLnBrk="1" latinLnBrk="0" hangingPunct="1">
                        <a:spcBef>
                          <a:spcPts val="0"/>
                        </a:spcBef>
                        <a:spcAft>
                          <a:spcPts val="0"/>
                        </a:spcAft>
                      </a:pPr>
                      <a:r>
                        <a:rPr lang="en-AU" sz="1000" kern="1200" dirty="0" smtClean="0">
                          <a:solidFill>
                            <a:srgbClr val="4C4C4E"/>
                          </a:solidFill>
                          <a:effectLst/>
                          <a:latin typeface="+mn-lt"/>
                          <a:ea typeface="+mn-ea"/>
                          <a:cs typeface="+mn-cs"/>
                        </a:rPr>
                        <a:t>400 Lux</a:t>
                      </a:r>
                    </a:p>
                    <a:p>
                      <a:pPr marL="0" algn="ctr" defTabSz="914400" rtl="0" eaLnBrk="1" latinLnBrk="0" hangingPunct="1">
                        <a:spcBef>
                          <a:spcPts val="0"/>
                        </a:spcBef>
                        <a:spcAft>
                          <a:spcPts val="0"/>
                        </a:spcAft>
                      </a:pPr>
                      <a:endParaRPr lang="en-AU" sz="1000" kern="1200" dirty="0" smtClean="0">
                        <a:solidFill>
                          <a:srgbClr val="4C4C4E"/>
                        </a:solidFill>
                        <a:effectLst/>
                        <a:latin typeface="+mn-lt"/>
                        <a:ea typeface="+mn-ea"/>
                        <a:cs typeface="+mn-cs"/>
                      </a:endParaRPr>
                    </a:p>
                    <a:p>
                      <a:pPr marL="0" algn="ctr" defTabSz="914400" rtl="0" eaLnBrk="1" latinLnBrk="0" hangingPunct="1">
                        <a:spcBef>
                          <a:spcPts val="0"/>
                        </a:spcBef>
                        <a:spcAft>
                          <a:spcPts val="0"/>
                        </a:spcAft>
                      </a:pPr>
                      <a:r>
                        <a:rPr lang="en-AU" sz="1000" b="1" kern="1200" dirty="0" smtClean="0">
                          <a:solidFill>
                            <a:schemeClr val="accent4"/>
                          </a:solidFill>
                          <a:effectLst/>
                          <a:latin typeface="+mn-lt"/>
                          <a:ea typeface="+mn-ea"/>
                          <a:cs typeface="+mn-cs"/>
                        </a:rPr>
                        <a:t>PASS</a:t>
                      </a:r>
                    </a:p>
                    <a:p>
                      <a:pPr marL="0" algn="ctr" defTabSz="914400" rtl="0" eaLnBrk="1" latinLnBrk="0" hangingPunct="1">
                        <a:spcBef>
                          <a:spcPts val="0"/>
                        </a:spcBef>
                        <a:spcAft>
                          <a:spcPts val="0"/>
                        </a:spcAft>
                      </a:pPr>
                      <a:endParaRPr lang="en-AU" sz="1000" kern="1200" dirty="0">
                        <a:solidFill>
                          <a:srgbClr val="4C4C4E"/>
                        </a:solidFill>
                        <a:effectLst/>
                        <a:latin typeface="+mn-lt"/>
                        <a:ea typeface="+mn-ea"/>
                        <a:cs typeface="+mn-cs"/>
                      </a:endParaRPr>
                    </a:p>
                  </a:txBody>
                  <a:tcPr marL="51434" marR="51434" marT="0" marB="0"/>
                </a:tc>
                <a:extLst>
                  <a:ext uri="{0D108BD9-81ED-4DB2-BD59-A6C34878D82A}">
                    <a16:rowId xmlns:a16="http://schemas.microsoft.com/office/drawing/2014/main" xmlns="" val="1446295502"/>
                  </a:ext>
                </a:extLst>
              </a:tr>
              <a:tr h="486088">
                <a:tc>
                  <a:txBody>
                    <a:bodyPr/>
                    <a:lstStyle/>
                    <a:p>
                      <a:pPr marL="0" algn="l" defTabSz="914400" rtl="0" eaLnBrk="1" latinLnBrk="0" hangingPunct="1">
                        <a:spcBef>
                          <a:spcPts val="0"/>
                        </a:spcBef>
                        <a:spcAft>
                          <a:spcPts val="0"/>
                        </a:spcAft>
                      </a:pPr>
                      <a:r>
                        <a:rPr lang="en-AU" sz="1000" b="1" kern="1200" dirty="0">
                          <a:solidFill>
                            <a:schemeClr val="tx1"/>
                          </a:solidFill>
                          <a:effectLst/>
                          <a:latin typeface="+mn-lt"/>
                          <a:ea typeface="+mn-ea"/>
                          <a:cs typeface="+mn-cs"/>
                        </a:rPr>
                        <a:t> </a:t>
                      </a:r>
                    </a:p>
                  </a:txBody>
                  <a:tcPr marL="51434" marR="51434" marT="0" marB="0">
                    <a:solidFill>
                      <a:schemeClr val="accent1">
                        <a:lumMod val="40000"/>
                        <a:lumOff val="60000"/>
                      </a:schemeClr>
                    </a:solidFill>
                  </a:tcPr>
                </a:tc>
                <a:tc>
                  <a:txBody>
                    <a:bodyPr/>
                    <a:lstStyle/>
                    <a:p>
                      <a:pPr>
                        <a:spcBef>
                          <a:spcPts val="0"/>
                        </a:spcBef>
                        <a:spcAft>
                          <a:spcPts val="0"/>
                        </a:spcAft>
                      </a:pPr>
                      <a:r>
                        <a:rPr lang="en-AU" sz="1000" dirty="0">
                          <a:effectLst/>
                        </a:rPr>
                        <a:t> </a:t>
                      </a:r>
                      <a:endParaRPr lang="en-AU" sz="1000" dirty="0">
                        <a:solidFill>
                          <a:srgbClr val="4C4C4E"/>
                        </a:solidFill>
                        <a:effectLst/>
                        <a:latin typeface="Arial"/>
                        <a:ea typeface="Calibri"/>
                        <a:cs typeface="Times New Roman"/>
                      </a:endParaRPr>
                    </a:p>
                  </a:txBody>
                  <a:tcPr marL="51434" marR="51434" marT="0" marB="0"/>
                </a:tc>
                <a:tc>
                  <a:txBody>
                    <a:bodyPr/>
                    <a:lstStyle/>
                    <a:p>
                      <a:pPr>
                        <a:spcBef>
                          <a:spcPts val="0"/>
                        </a:spcBef>
                        <a:spcAft>
                          <a:spcPts val="0"/>
                        </a:spcAft>
                      </a:pPr>
                      <a:r>
                        <a:rPr lang="en-AU" sz="1000" dirty="0">
                          <a:effectLst/>
                        </a:rPr>
                        <a:t> </a:t>
                      </a:r>
                      <a:endParaRPr lang="en-AU" sz="1000" dirty="0">
                        <a:solidFill>
                          <a:srgbClr val="4C4C4E"/>
                        </a:solidFill>
                        <a:effectLst/>
                        <a:latin typeface="Arial"/>
                        <a:ea typeface="Calibri"/>
                        <a:cs typeface="Times New Roman"/>
                      </a:endParaRPr>
                    </a:p>
                  </a:txBody>
                  <a:tcPr marL="51434" marR="51434" marT="0" marB="0"/>
                </a:tc>
                <a:tc>
                  <a:txBody>
                    <a:bodyPr/>
                    <a:lstStyle/>
                    <a:p>
                      <a:pPr>
                        <a:spcBef>
                          <a:spcPts val="0"/>
                        </a:spcBef>
                        <a:spcAft>
                          <a:spcPts val="0"/>
                        </a:spcAft>
                      </a:pPr>
                      <a:r>
                        <a:rPr lang="en-AU" sz="1000" dirty="0">
                          <a:effectLst/>
                        </a:rPr>
                        <a:t> </a:t>
                      </a:r>
                      <a:endParaRPr lang="en-AU" sz="1000" dirty="0">
                        <a:solidFill>
                          <a:srgbClr val="4C4C4E"/>
                        </a:solidFill>
                        <a:effectLst/>
                        <a:latin typeface="Arial"/>
                        <a:ea typeface="Calibri"/>
                        <a:cs typeface="Times New Roman"/>
                      </a:endParaRPr>
                    </a:p>
                  </a:txBody>
                  <a:tcPr marL="51434" marR="51434" marT="0" marB="0"/>
                </a:tc>
                <a:tc>
                  <a:txBody>
                    <a:bodyPr/>
                    <a:lstStyle/>
                    <a:p>
                      <a:pPr>
                        <a:spcBef>
                          <a:spcPts val="0"/>
                        </a:spcBef>
                        <a:spcAft>
                          <a:spcPts val="0"/>
                        </a:spcAft>
                      </a:pPr>
                      <a:r>
                        <a:rPr lang="en-AU" sz="1000" dirty="0">
                          <a:effectLst/>
                        </a:rPr>
                        <a:t> </a:t>
                      </a:r>
                      <a:endParaRPr lang="en-AU" sz="1000" dirty="0">
                        <a:solidFill>
                          <a:srgbClr val="4C4C4E"/>
                        </a:solidFill>
                        <a:effectLst/>
                        <a:latin typeface="Arial"/>
                        <a:ea typeface="Calibri"/>
                        <a:cs typeface="Times New Roman"/>
                      </a:endParaRPr>
                    </a:p>
                  </a:txBody>
                  <a:tcPr marL="51434" marR="51434" marT="0" marB="0"/>
                </a:tc>
                <a:tc>
                  <a:txBody>
                    <a:bodyPr/>
                    <a:lstStyle/>
                    <a:p>
                      <a:pPr>
                        <a:spcBef>
                          <a:spcPts val="0"/>
                        </a:spcBef>
                        <a:spcAft>
                          <a:spcPts val="0"/>
                        </a:spcAft>
                      </a:pPr>
                      <a:r>
                        <a:rPr lang="en-AU" sz="1000" dirty="0">
                          <a:effectLst/>
                        </a:rPr>
                        <a:t> </a:t>
                      </a:r>
                      <a:endParaRPr lang="en-AU" sz="1000" dirty="0">
                        <a:solidFill>
                          <a:srgbClr val="4C4C4E"/>
                        </a:solidFill>
                        <a:effectLst/>
                        <a:latin typeface="Arial"/>
                        <a:ea typeface="Calibri"/>
                        <a:cs typeface="Times New Roman"/>
                      </a:endParaRPr>
                    </a:p>
                  </a:txBody>
                  <a:tcPr marL="51434" marR="51434" marT="0" marB="0"/>
                </a:tc>
                <a:tc>
                  <a:txBody>
                    <a:bodyPr/>
                    <a:lstStyle/>
                    <a:p>
                      <a:pPr>
                        <a:spcBef>
                          <a:spcPts val="0"/>
                        </a:spcBef>
                        <a:spcAft>
                          <a:spcPts val="0"/>
                        </a:spcAft>
                      </a:pPr>
                      <a:endParaRPr lang="en-AU" sz="1000" dirty="0">
                        <a:solidFill>
                          <a:srgbClr val="4C4C4E"/>
                        </a:solidFill>
                        <a:effectLst/>
                        <a:latin typeface="Arial"/>
                        <a:ea typeface="Calibri"/>
                        <a:cs typeface="Times New Roman"/>
                      </a:endParaRPr>
                    </a:p>
                  </a:txBody>
                  <a:tcPr marL="51434" marR="51434" marT="0" marB="0"/>
                </a:tc>
                <a:extLst>
                  <a:ext uri="{0D108BD9-81ED-4DB2-BD59-A6C34878D82A}">
                    <a16:rowId xmlns:a16="http://schemas.microsoft.com/office/drawing/2014/main" xmlns="" val="1300944016"/>
                  </a:ext>
                </a:extLst>
              </a:tr>
              <a:tr h="486088">
                <a:tc>
                  <a:txBody>
                    <a:bodyPr/>
                    <a:lstStyle/>
                    <a:p>
                      <a:pPr marL="0" algn="l" defTabSz="914400" rtl="0" eaLnBrk="1" latinLnBrk="0" hangingPunct="1">
                        <a:spcBef>
                          <a:spcPts val="0"/>
                        </a:spcBef>
                        <a:spcAft>
                          <a:spcPts val="0"/>
                        </a:spcAft>
                      </a:pPr>
                      <a:r>
                        <a:rPr lang="en-AU" sz="1000" b="1" kern="1200" dirty="0">
                          <a:solidFill>
                            <a:schemeClr val="lt1"/>
                          </a:solidFill>
                          <a:effectLst/>
                          <a:latin typeface="+mn-lt"/>
                          <a:ea typeface="+mn-ea"/>
                          <a:cs typeface="+mn-cs"/>
                        </a:rPr>
                        <a:t> </a:t>
                      </a:r>
                    </a:p>
                  </a:txBody>
                  <a:tcPr marL="51434" marR="51434" marT="0" marB="0">
                    <a:solidFill>
                      <a:schemeClr val="accent1">
                        <a:lumMod val="40000"/>
                        <a:lumOff val="60000"/>
                      </a:schemeClr>
                    </a:solidFill>
                  </a:tcPr>
                </a:tc>
                <a:tc>
                  <a:txBody>
                    <a:bodyPr/>
                    <a:lstStyle/>
                    <a:p>
                      <a:pPr>
                        <a:spcBef>
                          <a:spcPts val="0"/>
                        </a:spcBef>
                        <a:spcAft>
                          <a:spcPts val="0"/>
                        </a:spcAft>
                      </a:pPr>
                      <a:r>
                        <a:rPr lang="en-AU" sz="1000" dirty="0">
                          <a:effectLst/>
                        </a:rPr>
                        <a:t> </a:t>
                      </a:r>
                      <a:endParaRPr lang="en-AU" sz="1000" dirty="0">
                        <a:solidFill>
                          <a:srgbClr val="4C4C4E"/>
                        </a:solidFill>
                        <a:effectLst/>
                        <a:latin typeface="Arial"/>
                        <a:ea typeface="Calibri"/>
                        <a:cs typeface="Times New Roman"/>
                      </a:endParaRPr>
                    </a:p>
                  </a:txBody>
                  <a:tcPr marL="51434" marR="51434" marT="0" marB="0"/>
                </a:tc>
                <a:tc>
                  <a:txBody>
                    <a:bodyPr/>
                    <a:lstStyle/>
                    <a:p>
                      <a:pPr>
                        <a:spcBef>
                          <a:spcPts val="0"/>
                        </a:spcBef>
                        <a:spcAft>
                          <a:spcPts val="0"/>
                        </a:spcAft>
                      </a:pPr>
                      <a:r>
                        <a:rPr lang="en-AU" sz="1000" dirty="0">
                          <a:effectLst/>
                        </a:rPr>
                        <a:t> </a:t>
                      </a:r>
                      <a:endParaRPr lang="en-AU" sz="1000" dirty="0">
                        <a:solidFill>
                          <a:srgbClr val="4C4C4E"/>
                        </a:solidFill>
                        <a:effectLst/>
                        <a:latin typeface="Arial"/>
                        <a:ea typeface="Calibri"/>
                        <a:cs typeface="Times New Roman"/>
                      </a:endParaRPr>
                    </a:p>
                  </a:txBody>
                  <a:tcPr marL="51434" marR="51434" marT="0" marB="0"/>
                </a:tc>
                <a:tc>
                  <a:txBody>
                    <a:bodyPr/>
                    <a:lstStyle/>
                    <a:p>
                      <a:pPr>
                        <a:spcBef>
                          <a:spcPts val="0"/>
                        </a:spcBef>
                        <a:spcAft>
                          <a:spcPts val="0"/>
                        </a:spcAft>
                      </a:pPr>
                      <a:r>
                        <a:rPr lang="en-AU" sz="1000" dirty="0">
                          <a:effectLst/>
                        </a:rPr>
                        <a:t> </a:t>
                      </a:r>
                      <a:endParaRPr lang="en-AU" sz="1000" dirty="0">
                        <a:solidFill>
                          <a:srgbClr val="4C4C4E"/>
                        </a:solidFill>
                        <a:effectLst/>
                        <a:latin typeface="Arial"/>
                        <a:ea typeface="Calibri"/>
                        <a:cs typeface="Times New Roman"/>
                      </a:endParaRPr>
                    </a:p>
                  </a:txBody>
                  <a:tcPr marL="51434" marR="51434" marT="0" marB="0"/>
                </a:tc>
                <a:tc>
                  <a:txBody>
                    <a:bodyPr/>
                    <a:lstStyle/>
                    <a:p>
                      <a:pPr>
                        <a:spcBef>
                          <a:spcPts val="0"/>
                        </a:spcBef>
                        <a:spcAft>
                          <a:spcPts val="0"/>
                        </a:spcAft>
                      </a:pPr>
                      <a:r>
                        <a:rPr lang="en-AU" sz="1000" dirty="0">
                          <a:effectLst/>
                        </a:rPr>
                        <a:t> </a:t>
                      </a:r>
                      <a:endParaRPr lang="en-AU" sz="1000" dirty="0">
                        <a:solidFill>
                          <a:srgbClr val="4C4C4E"/>
                        </a:solidFill>
                        <a:effectLst/>
                        <a:latin typeface="Arial"/>
                        <a:ea typeface="Calibri"/>
                        <a:cs typeface="Times New Roman"/>
                      </a:endParaRPr>
                    </a:p>
                  </a:txBody>
                  <a:tcPr marL="51434" marR="51434" marT="0" marB="0"/>
                </a:tc>
                <a:tc>
                  <a:txBody>
                    <a:bodyPr/>
                    <a:lstStyle/>
                    <a:p>
                      <a:pPr>
                        <a:spcBef>
                          <a:spcPts val="0"/>
                        </a:spcBef>
                        <a:spcAft>
                          <a:spcPts val="0"/>
                        </a:spcAft>
                      </a:pPr>
                      <a:r>
                        <a:rPr lang="en-AU" sz="1000" dirty="0">
                          <a:effectLst/>
                        </a:rPr>
                        <a:t> </a:t>
                      </a:r>
                      <a:endParaRPr lang="en-AU" sz="1000" dirty="0">
                        <a:solidFill>
                          <a:srgbClr val="4C4C4E"/>
                        </a:solidFill>
                        <a:effectLst/>
                        <a:latin typeface="Arial"/>
                        <a:ea typeface="Calibri"/>
                        <a:cs typeface="Times New Roman"/>
                      </a:endParaRPr>
                    </a:p>
                  </a:txBody>
                  <a:tcPr marL="51434" marR="51434" marT="0" marB="0"/>
                </a:tc>
                <a:tc>
                  <a:txBody>
                    <a:bodyPr/>
                    <a:lstStyle/>
                    <a:p>
                      <a:pPr>
                        <a:spcBef>
                          <a:spcPts val="0"/>
                        </a:spcBef>
                        <a:spcAft>
                          <a:spcPts val="0"/>
                        </a:spcAft>
                      </a:pPr>
                      <a:endParaRPr lang="en-AU" sz="1000" dirty="0">
                        <a:solidFill>
                          <a:srgbClr val="4C4C4E"/>
                        </a:solidFill>
                        <a:effectLst/>
                        <a:latin typeface="Arial"/>
                        <a:ea typeface="Calibri"/>
                        <a:cs typeface="Times New Roman"/>
                      </a:endParaRPr>
                    </a:p>
                  </a:txBody>
                  <a:tcPr marL="51434" marR="51434" marT="0" marB="0"/>
                </a:tc>
                <a:extLst>
                  <a:ext uri="{0D108BD9-81ED-4DB2-BD59-A6C34878D82A}">
                    <a16:rowId xmlns:a16="http://schemas.microsoft.com/office/drawing/2014/main" xmlns="" val="2521026063"/>
                  </a:ext>
                </a:extLst>
              </a:tr>
              <a:tr h="486088">
                <a:tc>
                  <a:txBody>
                    <a:bodyPr/>
                    <a:lstStyle/>
                    <a:p>
                      <a:pPr marL="0" algn="l" defTabSz="914400" rtl="0" eaLnBrk="1" latinLnBrk="0" hangingPunct="1">
                        <a:spcBef>
                          <a:spcPts val="0"/>
                        </a:spcBef>
                        <a:spcAft>
                          <a:spcPts val="0"/>
                        </a:spcAft>
                      </a:pPr>
                      <a:r>
                        <a:rPr lang="en-AU" sz="1000" b="1" kern="1200" dirty="0">
                          <a:solidFill>
                            <a:schemeClr val="lt1"/>
                          </a:solidFill>
                          <a:effectLst/>
                          <a:latin typeface="+mn-lt"/>
                          <a:ea typeface="+mn-ea"/>
                          <a:cs typeface="+mn-cs"/>
                        </a:rPr>
                        <a:t> </a:t>
                      </a:r>
                    </a:p>
                  </a:txBody>
                  <a:tcPr marL="51434" marR="51434" marT="0" marB="0">
                    <a:solidFill>
                      <a:schemeClr val="accent1">
                        <a:lumMod val="40000"/>
                        <a:lumOff val="60000"/>
                      </a:schemeClr>
                    </a:solidFill>
                  </a:tcPr>
                </a:tc>
                <a:tc>
                  <a:txBody>
                    <a:bodyPr/>
                    <a:lstStyle/>
                    <a:p>
                      <a:pPr>
                        <a:spcBef>
                          <a:spcPts val="0"/>
                        </a:spcBef>
                        <a:spcAft>
                          <a:spcPts val="0"/>
                        </a:spcAft>
                      </a:pPr>
                      <a:r>
                        <a:rPr lang="en-AU" sz="1000" dirty="0">
                          <a:effectLst/>
                        </a:rPr>
                        <a:t> </a:t>
                      </a:r>
                      <a:endParaRPr lang="en-AU" sz="1000" dirty="0">
                        <a:solidFill>
                          <a:srgbClr val="4C4C4E"/>
                        </a:solidFill>
                        <a:effectLst/>
                        <a:latin typeface="Arial"/>
                        <a:ea typeface="Calibri"/>
                        <a:cs typeface="Times New Roman"/>
                      </a:endParaRPr>
                    </a:p>
                  </a:txBody>
                  <a:tcPr marL="51434" marR="51434" marT="0" marB="0"/>
                </a:tc>
                <a:tc>
                  <a:txBody>
                    <a:bodyPr/>
                    <a:lstStyle/>
                    <a:p>
                      <a:pPr>
                        <a:spcBef>
                          <a:spcPts val="0"/>
                        </a:spcBef>
                        <a:spcAft>
                          <a:spcPts val="0"/>
                        </a:spcAft>
                      </a:pPr>
                      <a:r>
                        <a:rPr lang="en-AU" sz="1000" dirty="0">
                          <a:effectLst/>
                        </a:rPr>
                        <a:t> </a:t>
                      </a:r>
                      <a:endParaRPr lang="en-AU" sz="1000" dirty="0">
                        <a:solidFill>
                          <a:srgbClr val="4C4C4E"/>
                        </a:solidFill>
                        <a:effectLst/>
                        <a:latin typeface="Arial"/>
                        <a:ea typeface="Calibri"/>
                        <a:cs typeface="Times New Roman"/>
                      </a:endParaRPr>
                    </a:p>
                  </a:txBody>
                  <a:tcPr marL="51434" marR="51434" marT="0" marB="0"/>
                </a:tc>
                <a:tc>
                  <a:txBody>
                    <a:bodyPr/>
                    <a:lstStyle/>
                    <a:p>
                      <a:pPr>
                        <a:spcBef>
                          <a:spcPts val="0"/>
                        </a:spcBef>
                        <a:spcAft>
                          <a:spcPts val="0"/>
                        </a:spcAft>
                      </a:pPr>
                      <a:r>
                        <a:rPr lang="en-AU" sz="1000" dirty="0">
                          <a:effectLst/>
                        </a:rPr>
                        <a:t> </a:t>
                      </a:r>
                      <a:endParaRPr lang="en-AU" sz="1000" dirty="0">
                        <a:solidFill>
                          <a:srgbClr val="4C4C4E"/>
                        </a:solidFill>
                        <a:effectLst/>
                        <a:latin typeface="Arial"/>
                        <a:ea typeface="Calibri"/>
                        <a:cs typeface="Times New Roman"/>
                      </a:endParaRPr>
                    </a:p>
                  </a:txBody>
                  <a:tcPr marL="51434" marR="51434" marT="0" marB="0"/>
                </a:tc>
                <a:tc>
                  <a:txBody>
                    <a:bodyPr/>
                    <a:lstStyle/>
                    <a:p>
                      <a:pPr>
                        <a:spcBef>
                          <a:spcPts val="0"/>
                        </a:spcBef>
                        <a:spcAft>
                          <a:spcPts val="0"/>
                        </a:spcAft>
                      </a:pPr>
                      <a:r>
                        <a:rPr lang="en-AU" sz="1000" dirty="0">
                          <a:effectLst/>
                        </a:rPr>
                        <a:t> </a:t>
                      </a:r>
                      <a:endParaRPr lang="en-AU" sz="1000" dirty="0">
                        <a:solidFill>
                          <a:srgbClr val="4C4C4E"/>
                        </a:solidFill>
                        <a:effectLst/>
                        <a:latin typeface="Arial"/>
                        <a:ea typeface="Calibri"/>
                        <a:cs typeface="Times New Roman"/>
                      </a:endParaRPr>
                    </a:p>
                  </a:txBody>
                  <a:tcPr marL="51434" marR="51434" marT="0" marB="0"/>
                </a:tc>
                <a:tc>
                  <a:txBody>
                    <a:bodyPr/>
                    <a:lstStyle/>
                    <a:p>
                      <a:pPr>
                        <a:spcBef>
                          <a:spcPts val="0"/>
                        </a:spcBef>
                        <a:spcAft>
                          <a:spcPts val="0"/>
                        </a:spcAft>
                      </a:pPr>
                      <a:r>
                        <a:rPr lang="en-AU" sz="1000" dirty="0">
                          <a:effectLst/>
                        </a:rPr>
                        <a:t> </a:t>
                      </a:r>
                      <a:endParaRPr lang="en-AU" sz="1000" dirty="0">
                        <a:solidFill>
                          <a:srgbClr val="4C4C4E"/>
                        </a:solidFill>
                        <a:effectLst/>
                        <a:latin typeface="Arial"/>
                        <a:ea typeface="Calibri"/>
                        <a:cs typeface="Times New Roman"/>
                      </a:endParaRPr>
                    </a:p>
                  </a:txBody>
                  <a:tcPr marL="51434" marR="51434" marT="0" marB="0"/>
                </a:tc>
                <a:tc>
                  <a:txBody>
                    <a:bodyPr/>
                    <a:lstStyle/>
                    <a:p>
                      <a:pPr>
                        <a:spcBef>
                          <a:spcPts val="0"/>
                        </a:spcBef>
                        <a:spcAft>
                          <a:spcPts val="0"/>
                        </a:spcAft>
                      </a:pPr>
                      <a:endParaRPr lang="en-AU" sz="1000" dirty="0">
                        <a:solidFill>
                          <a:srgbClr val="4C4C4E"/>
                        </a:solidFill>
                        <a:effectLst/>
                        <a:latin typeface="Arial"/>
                        <a:ea typeface="Calibri"/>
                        <a:cs typeface="Times New Roman"/>
                      </a:endParaRPr>
                    </a:p>
                  </a:txBody>
                  <a:tcPr marL="51434" marR="51434" marT="0" marB="0"/>
                </a:tc>
                <a:extLst>
                  <a:ext uri="{0D108BD9-81ED-4DB2-BD59-A6C34878D82A}">
                    <a16:rowId xmlns:a16="http://schemas.microsoft.com/office/drawing/2014/main" xmlns="" val="1468916006"/>
                  </a:ext>
                </a:extLst>
              </a:tr>
            </a:tbl>
          </a:graphicData>
        </a:graphic>
      </p:graphicFrame>
      <p:sp>
        <p:nvSpPr>
          <p:cNvPr id="4" name="Footer Placeholder 3"/>
          <p:cNvSpPr>
            <a:spLocks noGrp="1"/>
          </p:cNvSpPr>
          <p:nvPr>
            <p:ph type="ftr" sz="quarter" idx="11"/>
          </p:nvPr>
        </p:nvSpPr>
        <p:spPr/>
        <p:txBody>
          <a:bodyPr/>
          <a:lstStyle/>
          <a:p>
            <a:r>
              <a:rPr lang="en-AU"/>
              <a:t>Carbon Blue Document</a:t>
            </a:r>
          </a:p>
        </p:txBody>
      </p:sp>
    </p:spTree>
    <p:extLst>
      <p:ext uri="{BB962C8B-B14F-4D97-AF65-F5344CB8AC3E}">
        <p14:creationId xmlns:p14="http://schemas.microsoft.com/office/powerpoint/2010/main" val="22027815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Update ceiling plan with lux test areas</a:t>
            </a:r>
          </a:p>
        </p:txBody>
      </p:sp>
      <p:sp>
        <p:nvSpPr>
          <p:cNvPr id="3" name="Footer Placeholder 2"/>
          <p:cNvSpPr>
            <a:spLocks noGrp="1"/>
          </p:cNvSpPr>
          <p:nvPr>
            <p:ph type="ftr" sz="quarter" idx="11"/>
          </p:nvPr>
        </p:nvSpPr>
        <p:spPr/>
        <p:txBody>
          <a:bodyPr/>
          <a:lstStyle/>
          <a:p>
            <a:r>
              <a:rPr lang="en-AU"/>
              <a:t>Carbon Blue Document</a:t>
            </a:r>
          </a:p>
        </p:txBody>
      </p:sp>
      <p:pic>
        <p:nvPicPr>
          <p:cNvPr id="4" name="Content Placeholder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2171300" y="1270000"/>
            <a:ext cx="5608735" cy="4751178"/>
          </a:xfrm>
          <a:prstGeom prst="rect">
            <a:avLst/>
          </a:prstGeom>
        </p:spPr>
      </p:pic>
      <p:sp>
        <p:nvSpPr>
          <p:cNvPr id="5" name="TextBox 4"/>
          <p:cNvSpPr txBox="1"/>
          <p:nvPr/>
        </p:nvSpPr>
        <p:spPr>
          <a:xfrm>
            <a:off x="7298500" y="2597649"/>
            <a:ext cx="2570874" cy="1754327"/>
          </a:xfrm>
          <a:prstGeom prst="rect">
            <a:avLst/>
          </a:prstGeom>
          <a:noFill/>
        </p:spPr>
        <p:txBody>
          <a:bodyPr wrap="none" rtlCol="0">
            <a:spAutoFit/>
          </a:bodyPr>
          <a:lstStyle/>
          <a:p>
            <a:r>
              <a:rPr lang="en-US" dirty="0" smtClean="0"/>
              <a:t>Upgrade Lighting Plan</a:t>
            </a:r>
          </a:p>
          <a:p>
            <a:r>
              <a:rPr lang="en-US" dirty="0" smtClean="0"/>
              <a:t>must show where lux </a:t>
            </a:r>
          </a:p>
          <a:p>
            <a:r>
              <a:rPr lang="en-US" dirty="0"/>
              <a:t>r</a:t>
            </a:r>
            <a:r>
              <a:rPr lang="en-US" dirty="0" smtClean="0"/>
              <a:t>eadings were taken as </a:t>
            </a:r>
          </a:p>
          <a:p>
            <a:r>
              <a:rPr lang="en-US" dirty="0"/>
              <a:t>a</a:t>
            </a:r>
            <a:r>
              <a:rPr lang="en-US" dirty="0" smtClean="0"/>
              <a:t>uditor will go to same </a:t>
            </a:r>
          </a:p>
          <a:p>
            <a:r>
              <a:rPr lang="en-US" dirty="0" smtClean="0"/>
              <a:t>location to take their </a:t>
            </a:r>
          </a:p>
          <a:p>
            <a:r>
              <a:rPr lang="en-US" dirty="0" smtClean="0"/>
              <a:t>own readings</a:t>
            </a:r>
            <a:endParaRPr lang="en-US" dirty="0"/>
          </a:p>
        </p:txBody>
      </p:sp>
    </p:spTree>
    <p:extLst>
      <p:ext uri="{BB962C8B-B14F-4D97-AF65-F5344CB8AC3E}">
        <p14:creationId xmlns:p14="http://schemas.microsoft.com/office/powerpoint/2010/main" val="38174321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08957"/>
          </a:xfrm>
        </p:spPr>
        <p:txBody>
          <a:bodyPr>
            <a:normAutofit/>
          </a:bodyPr>
          <a:lstStyle/>
          <a:p>
            <a:pPr algn="ctr"/>
            <a:r>
              <a:rPr lang="en-AU" sz="4800" dirty="0" smtClean="0"/>
              <a:t>Recycling/Waste Management</a:t>
            </a:r>
            <a:endParaRPr lang="en-AU" sz="4800" dirty="0"/>
          </a:p>
        </p:txBody>
      </p:sp>
      <p:sp>
        <p:nvSpPr>
          <p:cNvPr id="3" name="Content Placeholder 2"/>
          <p:cNvSpPr>
            <a:spLocks noGrp="1"/>
          </p:cNvSpPr>
          <p:nvPr>
            <p:ph idx="1"/>
          </p:nvPr>
        </p:nvSpPr>
        <p:spPr>
          <a:xfrm>
            <a:off x="677334" y="1518558"/>
            <a:ext cx="8798346" cy="2621188"/>
          </a:xfrm>
        </p:spPr>
        <p:txBody>
          <a:bodyPr>
            <a:normAutofit fontScale="92500" lnSpcReduction="10000"/>
          </a:bodyPr>
          <a:lstStyle/>
          <a:p>
            <a:r>
              <a:rPr lang="en-AU" sz="1400" dirty="0"/>
              <a:t>Consider space requirements for temporary storage and discuss with site </a:t>
            </a:r>
            <a:r>
              <a:rPr lang="en-AU" sz="1400" dirty="0" smtClean="0"/>
              <a:t>manager before installation.  </a:t>
            </a:r>
          </a:p>
          <a:p>
            <a:r>
              <a:rPr lang="en-AU" sz="1400" dirty="0" smtClean="0"/>
              <a:t>Ensure your installation price includes waste management. </a:t>
            </a:r>
          </a:p>
          <a:p>
            <a:r>
              <a:rPr lang="en-AU" sz="1400" dirty="0" smtClean="0"/>
              <a:t>It is the contractors responsibility to remove metal and waste from lighting upgrade </a:t>
            </a:r>
            <a:r>
              <a:rPr lang="en-AU" sz="1400" dirty="0" smtClean="0"/>
              <a:t>site.  </a:t>
            </a:r>
          </a:p>
          <a:p>
            <a:pPr lvl="1"/>
            <a:r>
              <a:rPr lang="en-AU" sz="1200" dirty="0" smtClean="0"/>
              <a:t>For evidence purposes, we require a </a:t>
            </a:r>
            <a:r>
              <a:rPr lang="en-AU" sz="1200" b="1" dirty="0" smtClean="0"/>
              <a:t>certificate of destruction </a:t>
            </a:r>
            <a:r>
              <a:rPr lang="en-AU" sz="1200" dirty="0" smtClean="0"/>
              <a:t>from metal recycler or tip indicating weight and description (e.g. light fittings &amp; ballasts). Metal recyclers will not charge for disposal but most tips will. </a:t>
            </a:r>
          </a:p>
          <a:p>
            <a:r>
              <a:rPr lang="en-AU" sz="1400" dirty="0" smtClean="0"/>
              <a:t>All removed </a:t>
            </a:r>
            <a:r>
              <a:rPr lang="en-AU" sz="1400" dirty="0" smtClean="0"/>
              <a:t>lamps/tubes must </a:t>
            </a:r>
            <a:r>
              <a:rPr lang="en-AU" sz="1400" dirty="0" smtClean="0"/>
              <a:t>be </a:t>
            </a:r>
            <a:r>
              <a:rPr lang="en-AU" sz="1400" dirty="0"/>
              <a:t>sorted and packaged </a:t>
            </a:r>
            <a:r>
              <a:rPr lang="en-AU" sz="1400" dirty="0" smtClean="0"/>
              <a:t>correctly so they are ready for collection by an authorised lamp recycler. Boxes must be labelled with lamp type and quantity.  Tubes should not be taped but rather kept loose in boxes. </a:t>
            </a:r>
          </a:p>
          <a:p>
            <a:r>
              <a:rPr lang="en-AU" sz="1400" dirty="0" smtClean="0"/>
              <a:t>For large jobs take photo of all </a:t>
            </a:r>
            <a:r>
              <a:rPr lang="en-AU" sz="1400" smtClean="0"/>
              <a:t>stacked lamp recycling </a:t>
            </a:r>
            <a:r>
              <a:rPr lang="en-AU" sz="1400" dirty="0" smtClean="0"/>
              <a:t>cartons as this is often requested by lamp recycler.</a:t>
            </a:r>
            <a:endParaRPr lang="en-AU" sz="1400" dirty="0"/>
          </a:p>
          <a:p>
            <a:r>
              <a:rPr lang="en-AU" sz="1400" dirty="0" smtClean="0"/>
              <a:t>Lamp counts </a:t>
            </a:r>
            <a:r>
              <a:rPr lang="en-AU" sz="1400" dirty="0"/>
              <a:t>must match what was </a:t>
            </a:r>
            <a:r>
              <a:rPr lang="en-AU" sz="1400" dirty="0" smtClean="0"/>
              <a:t>removed/claimed in quotation and for ESC creation. </a:t>
            </a:r>
            <a:endParaRPr lang="en-AU" sz="1400" dirty="0"/>
          </a:p>
          <a:p>
            <a:endParaRPr lang="en-AU" dirty="0"/>
          </a:p>
        </p:txBody>
      </p:sp>
      <p:sp>
        <p:nvSpPr>
          <p:cNvPr id="4" name="Footer Placeholder 3"/>
          <p:cNvSpPr>
            <a:spLocks noGrp="1"/>
          </p:cNvSpPr>
          <p:nvPr>
            <p:ph type="ftr" sz="quarter" idx="11"/>
          </p:nvPr>
        </p:nvSpPr>
        <p:spPr/>
        <p:txBody>
          <a:bodyPr/>
          <a:lstStyle/>
          <a:p>
            <a:r>
              <a:rPr lang="en-AU"/>
              <a:t>Carbon Blue Document</a:t>
            </a:r>
          </a:p>
        </p:txBody>
      </p:sp>
      <p:pic>
        <p:nvPicPr>
          <p:cNvPr id="5" name="Picture 2" descr="D:\Box Sync\RESA\Quote\South Granville Printing\McMillan Photos\20150928_071730_resize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6202" y="4229240"/>
            <a:ext cx="2510481" cy="188286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D:\Box Sync\RESA\Quote\South Granville Printing\McMillan Photos\P100023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065" b="37661"/>
          <a:stretch/>
        </p:blipFill>
        <p:spPr bwMode="auto">
          <a:xfrm>
            <a:off x="6195026" y="4325357"/>
            <a:ext cx="2798581" cy="163686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4"/>
          <a:stretch>
            <a:fillRect/>
          </a:stretch>
        </p:blipFill>
        <p:spPr>
          <a:xfrm>
            <a:off x="4216583" y="4271690"/>
            <a:ext cx="1664153" cy="1918344"/>
          </a:xfrm>
          <a:prstGeom prst="rect">
            <a:avLst/>
          </a:prstGeom>
        </p:spPr>
      </p:pic>
    </p:spTree>
    <p:extLst>
      <p:ext uri="{BB962C8B-B14F-4D97-AF65-F5344CB8AC3E}">
        <p14:creationId xmlns:p14="http://schemas.microsoft.com/office/powerpoint/2010/main" val="1735739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sz="4800" dirty="0"/>
              <a:t>Market Based</a:t>
            </a:r>
            <a:r>
              <a:rPr lang="en-AU" dirty="0"/>
              <a:t/>
            </a:r>
            <a:br>
              <a:rPr lang="en-AU" dirty="0"/>
            </a:br>
            <a:r>
              <a:rPr lang="en-AU" sz="1600" dirty="0">
                <a:hlinkClick r:id="rId2"/>
              </a:rPr>
              <a:t>http://greenmarkets.com.au/</a:t>
            </a:r>
            <a:endParaRPr lang="en-AU" sz="1600"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72335" y="2160588"/>
            <a:ext cx="7407367" cy="3881437"/>
          </a:xfrm>
        </p:spPr>
      </p:pic>
      <p:sp>
        <p:nvSpPr>
          <p:cNvPr id="4" name="Footer Placeholder 3"/>
          <p:cNvSpPr>
            <a:spLocks noGrp="1"/>
          </p:cNvSpPr>
          <p:nvPr>
            <p:ph type="ftr" sz="quarter" idx="11"/>
          </p:nvPr>
        </p:nvSpPr>
        <p:spPr/>
        <p:txBody>
          <a:bodyPr/>
          <a:lstStyle/>
          <a:p>
            <a:r>
              <a:rPr lang="en-AU"/>
              <a:t>Carbon Blue Document</a:t>
            </a:r>
          </a:p>
        </p:txBody>
      </p:sp>
    </p:spTree>
    <p:extLst>
      <p:ext uri="{BB962C8B-B14F-4D97-AF65-F5344CB8AC3E}">
        <p14:creationId xmlns:p14="http://schemas.microsoft.com/office/powerpoint/2010/main" val="1633065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AU"/>
              <a:t>Carbon Blue Document</a:t>
            </a:r>
          </a:p>
        </p:txBody>
      </p:sp>
      <p:pic>
        <p:nvPicPr>
          <p:cNvPr id="4" name="Picture 3" descr="ESS Overview.png"/>
          <p:cNvPicPr>
            <a:picLocks noChangeAspect="1"/>
          </p:cNvPicPr>
          <p:nvPr/>
        </p:nvPicPr>
        <p:blipFill>
          <a:blip r:embed="rId2" cstate="print"/>
          <a:stretch>
            <a:fillRect/>
          </a:stretch>
        </p:blipFill>
        <p:spPr>
          <a:xfrm>
            <a:off x="4516543" y="1752819"/>
            <a:ext cx="3738563" cy="3746500"/>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4066048113"/>
              </p:ext>
            </p:extLst>
          </p:nvPr>
        </p:nvGraphicFramePr>
        <p:xfrm>
          <a:off x="4252220" y="838419"/>
          <a:ext cx="4267207" cy="914399"/>
        </p:xfrm>
        <a:graphic>
          <a:graphicData uri="http://schemas.openxmlformats.org/drawingml/2006/table">
            <a:tbl>
              <a:tblPr>
                <a:tableStyleId>{5C22544A-7EE6-4342-B048-85BDC9FD1C3A}</a:tableStyleId>
              </a:tblPr>
              <a:tblGrid>
                <a:gridCol w="4267207">
                  <a:extLst>
                    <a:ext uri="{9D8B030D-6E8A-4147-A177-3AD203B41FA5}">
                      <a16:colId xmlns:a16="http://schemas.microsoft.com/office/drawing/2014/main" xmlns="" val="1484681885"/>
                    </a:ext>
                  </a:extLst>
                </a:gridCol>
              </a:tblGrid>
              <a:tr h="0">
                <a:tc>
                  <a:txBody>
                    <a:bodyPr/>
                    <a:lstStyle/>
                    <a:p>
                      <a:pPr algn="ctr" fontAlgn="ctr"/>
                      <a:r>
                        <a:rPr lang="en-AU" sz="2000" u="none" strike="noStrike" dirty="0">
                          <a:effectLst/>
                          <a:latin typeface="Calibri" panose="020F0502020204030204" pitchFamily="34" charset="0"/>
                          <a:cs typeface="Calibri" panose="020F0502020204030204" pitchFamily="34" charset="0"/>
                        </a:rPr>
                        <a:t>The cost of energy savings certificates is returned to the businesses who generate them</a:t>
                      </a:r>
                      <a:endParaRPr lang="en-AU" sz="2000" b="1" i="0" u="none" strike="noStrike" dirty="0">
                        <a:solidFill>
                          <a:srgbClr val="0F243E"/>
                        </a:solidFill>
                        <a:effectLst/>
                        <a:latin typeface="Calibri" panose="020F0502020204030204" pitchFamily="34" charset="0"/>
                        <a:cs typeface="Calibri" panose="020F0502020204030204" pitchFamily="34" charset="0"/>
                      </a:endParaRPr>
                    </a:p>
                  </a:txBody>
                  <a:tcPr marL="0" marR="0" marT="0" marB="0" anchor="ctr"/>
                </a:tc>
                <a:extLst>
                  <a:ext uri="{0D108BD9-81ED-4DB2-BD59-A6C34878D82A}">
                    <a16:rowId xmlns:a16="http://schemas.microsoft.com/office/drawing/2014/main" xmlns="" val="2056232070"/>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634224670"/>
              </p:ext>
            </p:extLst>
          </p:nvPr>
        </p:nvGraphicFramePr>
        <p:xfrm>
          <a:off x="8255106" y="2665949"/>
          <a:ext cx="1584176" cy="1645919"/>
        </p:xfrm>
        <a:graphic>
          <a:graphicData uri="http://schemas.openxmlformats.org/drawingml/2006/table">
            <a:tbl>
              <a:tblPr>
                <a:tableStyleId>{5C22544A-7EE6-4342-B048-85BDC9FD1C3A}</a:tableStyleId>
              </a:tblPr>
              <a:tblGrid>
                <a:gridCol w="1584176">
                  <a:extLst>
                    <a:ext uri="{9D8B030D-6E8A-4147-A177-3AD203B41FA5}">
                      <a16:colId xmlns:a16="http://schemas.microsoft.com/office/drawing/2014/main" xmlns="" val="183285262"/>
                    </a:ext>
                  </a:extLst>
                </a:gridCol>
              </a:tblGrid>
              <a:tr h="0">
                <a:tc>
                  <a:txBody>
                    <a:bodyPr/>
                    <a:lstStyle/>
                    <a:p>
                      <a:pPr algn="ctr" fontAlgn="ctr"/>
                      <a:r>
                        <a:rPr lang="en-AU" sz="1800" u="none" strike="noStrike" dirty="0">
                          <a:effectLst/>
                          <a:latin typeface="Calibri" panose="020F0502020204030204" pitchFamily="34" charset="0"/>
                          <a:cs typeface="Calibri" panose="020F0502020204030204" pitchFamily="34" charset="0"/>
                        </a:rPr>
                        <a:t>(</a:t>
                      </a:r>
                      <a:r>
                        <a:rPr lang="en-AU" sz="1800" u="none" strike="noStrike" dirty="0">
                          <a:solidFill>
                            <a:srgbClr val="FF0000"/>
                          </a:solidFill>
                          <a:effectLst/>
                          <a:latin typeface="Calibri" panose="020F0502020204030204" pitchFamily="34" charset="0"/>
                          <a:cs typeface="Calibri" panose="020F0502020204030204" pitchFamily="34" charset="0"/>
                        </a:rPr>
                        <a:t>Start</a:t>
                      </a:r>
                      <a:r>
                        <a:rPr lang="en-AU" sz="1800" u="none" strike="noStrike" dirty="0">
                          <a:effectLst/>
                          <a:latin typeface="Calibri" panose="020F0502020204030204" pitchFamily="34" charset="0"/>
                          <a:cs typeface="Calibri" panose="020F0502020204030204" pitchFamily="34" charset="0"/>
                        </a:rPr>
                        <a:t>)</a:t>
                      </a:r>
                    </a:p>
                    <a:p>
                      <a:pPr algn="ctr" fontAlgn="ctr"/>
                      <a:r>
                        <a:rPr lang="en-AU" sz="1800" u="none" strike="noStrike" dirty="0">
                          <a:effectLst/>
                          <a:latin typeface="Calibri" panose="020F0502020204030204" pitchFamily="34" charset="0"/>
                          <a:cs typeface="Calibri" panose="020F0502020204030204" pitchFamily="34" charset="0"/>
                        </a:rPr>
                        <a:t>Businesses invest in better technology to reduce their energy use</a:t>
                      </a:r>
                      <a:endParaRPr lang="en-AU" sz="1800" b="1" i="0" u="none" strike="noStrike" dirty="0">
                        <a:solidFill>
                          <a:srgbClr val="0F243E"/>
                        </a:solidFill>
                        <a:effectLst/>
                        <a:latin typeface="Calibri" panose="020F0502020204030204" pitchFamily="34" charset="0"/>
                        <a:cs typeface="Calibri" panose="020F0502020204030204" pitchFamily="34" charset="0"/>
                      </a:endParaRPr>
                    </a:p>
                  </a:txBody>
                  <a:tcPr marL="0" marR="0" marT="0" marB="0" anchor="ctr"/>
                </a:tc>
                <a:extLst>
                  <a:ext uri="{0D108BD9-81ED-4DB2-BD59-A6C34878D82A}">
                    <a16:rowId xmlns:a16="http://schemas.microsoft.com/office/drawing/2014/main" xmlns="" val="4025429531"/>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969191886"/>
              </p:ext>
            </p:extLst>
          </p:nvPr>
        </p:nvGraphicFramePr>
        <p:xfrm>
          <a:off x="4252220" y="5492722"/>
          <a:ext cx="4267207" cy="548639"/>
        </p:xfrm>
        <a:graphic>
          <a:graphicData uri="http://schemas.openxmlformats.org/drawingml/2006/table">
            <a:tbl>
              <a:tblPr>
                <a:tableStyleId>{5C22544A-7EE6-4342-B048-85BDC9FD1C3A}</a:tableStyleId>
              </a:tblPr>
              <a:tblGrid>
                <a:gridCol w="4267207">
                  <a:extLst>
                    <a:ext uri="{9D8B030D-6E8A-4147-A177-3AD203B41FA5}">
                      <a16:colId xmlns:a16="http://schemas.microsoft.com/office/drawing/2014/main" xmlns="" val="2640654320"/>
                    </a:ext>
                  </a:extLst>
                </a:gridCol>
              </a:tblGrid>
              <a:tr h="0">
                <a:tc>
                  <a:txBody>
                    <a:bodyPr/>
                    <a:lstStyle/>
                    <a:p>
                      <a:pPr algn="ctr" fontAlgn="ctr"/>
                      <a:r>
                        <a:rPr lang="en-AU" sz="1800" u="none" strike="noStrike" dirty="0">
                          <a:effectLst/>
                          <a:latin typeface="Calibri" panose="020F0502020204030204" pitchFamily="34" charset="0"/>
                          <a:cs typeface="Calibri" panose="020F0502020204030204" pitchFamily="34" charset="0"/>
                        </a:rPr>
                        <a:t>Energy savings certificates are generated through the reduction in energy use</a:t>
                      </a:r>
                      <a:endParaRPr lang="en-AU" sz="1800" b="1" i="0" u="none" strike="noStrike" dirty="0">
                        <a:solidFill>
                          <a:srgbClr val="0F243E"/>
                        </a:solidFill>
                        <a:effectLst/>
                        <a:latin typeface="Calibri" panose="020F0502020204030204" pitchFamily="34" charset="0"/>
                        <a:cs typeface="Calibri" panose="020F0502020204030204" pitchFamily="34" charset="0"/>
                      </a:endParaRPr>
                    </a:p>
                  </a:txBody>
                  <a:tcPr marL="0" marR="0" marT="0" marB="0" anchor="ctr"/>
                </a:tc>
                <a:extLst>
                  <a:ext uri="{0D108BD9-81ED-4DB2-BD59-A6C34878D82A}">
                    <a16:rowId xmlns:a16="http://schemas.microsoft.com/office/drawing/2014/main" xmlns="" val="2422289144"/>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3510247408"/>
              </p:ext>
            </p:extLst>
          </p:nvPr>
        </p:nvGraphicFramePr>
        <p:xfrm>
          <a:off x="2932367" y="2803109"/>
          <a:ext cx="1579242" cy="1645919"/>
        </p:xfrm>
        <a:graphic>
          <a:graphicData uri="http://schemas.openxmlformats.org/drawingml/2006/table">
            <a:tbl>
              <a:tblPr>
                <a:tableStyleId>{5C22544A-7EE6-4342-B048-85BDC9FD1C3A}</a:tableStyleId>
              </a:tblPr>
              <a:tblGrid>
                <a:gridCol w="1579242">
                  <a:extLst>
                    <a:ext uri="{9D8B030D-6E8A-4147-A177-3AD203B41FA5}">
                      <a16:colId xmlns:a16="http://schemas.microsoft.com/office/drawing/2014/main" xmlns="" val="3516827914"/>
                    </a:ext>
                  </a:extLst>
                </a:gridCol>
              </a:tblGrid>
              <a:tr h="0">
                <a:tc>
                  <a:txBody>
                    <a:bodyPr/>
                    <a:lstStyle/>
                    <a:p>
                      <a:pPr algn="ctr" fontAlgn="ctr"/>
                      <a:r>
                        <a:rPr lang="en-AU" sz="1800" u="none" strike="noStrike" dirty="0">
                          <a:effectLst/>
                          <a:latin typeface="Calibri" panose="020F0502020204030204" pitchFamily="34" charset="0"/>
                          <a:cs typeface="Calibri" panose="020F0502020204030204" pitchFamily="34" charset="0"/>
                        </a:rPr>
                        <a:t>Liable parties such as electricity retailers buy energy savings certificates</a:t>
                      </a:r>
                      <a:endParaRPr lang="en-AU" sz="1800" b="1" i="0" u="none" strike="noStrike" dirty="0">
                        <a:solidFill>
                          <a:srgbClr val="0F243E"/>
                        </a:solidFill>
                        <a:effectLst/>
                        <a:latin typeface="Calibri" panose="020F0502020204030204" pitchFamily="34" charset="0"/>
                        <a:cs typeface="Calibri" panose="020F0502020204030204" pitchFamily="34" charset="0"/>
                      </a:endParaRPr>
                    </a:p>
                  </a:txBody>
                  <a:tcPr marL="0" marR="0" marT="0" marB="0" anchor="ctr"/>
                </a:tc>
                <a:extLst>
                  <a:ext uri="{0D108BD9-81ED-4DB2-BD59-A6C34878D82A}">
                    <a16:rowId xmlns:a16="http://schemas.microsoft.com/office/drawing/2014/main" xmlns="" val="1994590140"/>
                  </a:ext>
                </a:extLst>
              </a:tr>
            </a:tbl>
          </a:graphicData>
        </a:graphic>
      </p:graphicFrame>
      <p:sp>
        <p:nvSpPr>
          <p:cNvPr id="11" name="TextBox 10"/>
          <p:cNvSpPr txBox="1"/>
          <p:nvPr/>
        </p:nvSpPr>
        <p:spPr>
          <a:xfrm>
            <a:off x="419160" y="838419"/>
            <a:ext cx="2097133" cy="2308324"/>
          </a:xfrm>
          <a:prstGeom prst="rect">
            <a:avLst/>
          </a:prstGeom>
          <a:noFill/>
        </p:spPr>
        <p:txBody>
          <a:bodyPr wrap="square" rtlCol="0">
            <a:spAutoFit/>
          </a:bodyPr>
          <a:lstStyle/>
          <a:p>
            <a:r>
              <a:rPr lang="en-AU" dirty="0"/>
              <a:t>If the ESC’s are processed as part of the project it’s a discount off the project whereas if post project it is treated as taxable income.</a:t>
            </a:r>
          </a:p>
        </p:txBody>
      </p:sp>
      <p:sp>
        <p:nvSpPr>
          <p:cNvPr id="12" name="TextBox 11"/>
          <p:cNvSpPr txBox="1"/>
          <p:nvPr/>
        </p:nvSpPr>
        <p:spPr>
          <a:xfrm>
            <a:off x="419160" y="4086220"/>
            <a:ext cx="2016224" cy="923330"/>
          </a:xfrm>
          <a:prstGeom prst="rect">
            <a:avLst/>
          </a:prstGeom>
          <a:noFill/>
        </p:spPr>
        <p:txBody>
          <a:bodyPr wrap="square" rtlCol="0">
            <a:spAutoFit/>
          </a:bodyPr>
          <a:lstStyle/>
          <a:p>
            <a:r>
              <a:rPr lang="en-AU" dirty="0"/>
              <a:t>Only an ACP can create and trade ESC’s</a:t>
            </a:r>
          </a:p>
        </p:txBody>
      </p:sp>
    </p:spTree>
    <p:extLst>
      <p:ext uri="{BB962C8B-B14F-4D97-AF65-F5344CB8AC3E}">
        <p14:creationId xmlns:p14="http://schemas.microsoft.com/office/powerpoint/2010/main" val="28995466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696" y="238898"/>
            <a:ext cx="8596668" cy="1320800"/>
          </a:xfrm>
        </p:spPr>
        <p:txBody>
          <a:bodyPr>
            <a:normAutofit/>
          </a:bodyPr>
          <a:lstStyle/>
          <a:p>
            <a:pPr algn="ctr"/>
            <a:r>
              <a:rPr lang="en-AU" sz="4800" dirty="0"/>
              <a:t>What creates an ESC</a:t>
            </a:r>
            <a:r>
              <a:rPr lang="en-AU" dirty="0"/>
              <a:t/>
            </a:r>
            <a:br>
              <a:rPr lang="en-AU" dirty="0"/>
            </a:br>
            <a:r>
              <a:rPr lang="en-AU" sz="1300" dirty="0"/>
              <a:t>1 ESC (energy savings certificate = 1 tonne CO2-e saved (just less than 1 MWh)</a:t>
            </a:r>
            <a:br>
              <a:rPr lang="en-AU" sz="1300" dirty="0"/>
            </a:br>
            <a:r>
              <a:rPr lang="en-AU" sz="1300" dirty="0"/>
              <a:t>Old Load (W) – New Load (W) x hours x 10 years / 1000 = X MWh</a:t>
            </a:r>
          </a:p>
        </p:txBody>
      </p:sp>
      <p:sp>
        <p:nvSpPr>
          <p:cNvPr id="4" name="Footer Placeholder 3"/>
          <p:cNvSpPr>
            <a:spLocks noGrp="1"/>
          </p:cNvSpPr>
          <p:nvPr>
            <p:ph type="ftr" sz="quarter" idx="11"/>
          </p:nvPr>
        </p:nvSpPr>
        <p:spPr/>
        <p:txBody>
          <a:bodyPr/>
          <a:lstStyle/>
          <a:p>
            <a:r>
              <a:rPr lang="en-AU"/>
              <a:t>Carbon Blue Document</a:t>
            </a:r>
          </a:p>
        </p:txBody>
      </p:sp>
      <p:sp>
        <p:nvSpPr>
          <p:cNvPr id="3" name="Content Placeholder 2"/>
          <p:cNvSpPr>
            <a:spLocks noGrp="1"/>
          </p:cNvSpPr>
          <p:nvPr>
            <p:ph idx="1"/>
          </p:nvPr>
        </p:nvSpPr>
        <p:spPr>
          <a:xfrm>
            <a:off x="677334" y="1526513"/>
            <a:ext cx="8596668" cy="5010211"/>
          </a:xfrm>
        </p:spPr>
        <p:txBody>
          <a:bodyPr>
            <a:normAutofit lnSpcReduction="10000"/>
          </a:bodyPr>
          <a:lstStyle/>
          <a:p>
            <a:pPr marL="0" indent="0">
              <a:buNone/>
            </a:pPr>
            <a:r>
              <a:rPr lang="en-AU" dirty="0"/>
              <a:t>Example:  </a:t>
            </a:r>
          </a:p>
          <a:p>
            <a:pPr marL="0" indent="0">
              <a:buNone/>
            </a:pPr>
            <a:r>
              <a:rPr lang="en-AU" dirty="0"/>
              <a:t>	Twin 36W T8 Recessed Troffer with B2 Ballast upgraded to 31W LED Panel 	located in air conditioned Office </a:t>
            </a:r>
          </a:p>
          <a:p>
            <a:pPr marL="0" indent="0">
              <a:buNone/>
            </a:pPr>
            <a:r>
              <a:rPr lang="en-AU" dirty="0"/>
              <a:t> </a:t>
            </a:r>
          </a:p>
          <a:p>
            <a:pPr marL="0" indent="0">
              <a:buNone/>
            </a:pPr>
            <a:r>
              <a:rPr lang="en-AU" dirty="0"/>
              <a:t>		2 x 36W (T8 </a:t>
            </a:r>
            <a:r>
              <a:rPr lang="en-AU" dirty="0" err="1"/>
              <a:t>Flouro</a:t>
            </a:r>
            <a:r>
              <a:rPr lang="en-AU" dirty="0"/>
              <a:t> Tube)   = 72W</a:t>
            </a:r>
          </a:p>
          <a:p>
            <a:pPr marL="0" indent="0">
              <a:buNone/>
            </a:pPr>
            <a:r>
              <a:rPr lang="en-AU" dirty="0"/>
              <a:t>		2 x 8W (B2 Ballast)            = 16W</a:t>
            </a:r>
          </a:p>
          <a:p>
            <a:pPr marL="0" indent="0">
              <a:buNone/>
            </a:pPr>
            <a:r>
              <a:rPr lang="en-AU" dirty="0"/>
              <a:t>		Total Old Load			= 88W</a:t>
            </a:r>
          </a:p>
          <a:p>
            <a:pPr marL="0" indent="0">
              <a:buNone/>
            </a:pPr>
            <a:r>
              <a:rPr lang="en-AU" dirty="0"/>
              <a:t>		Less New Load			= 31W</a:t>
            </a:r>
          </a:p>
          <a:p>
            <a:pPr marL="0" indent="0">
              <a:buNone/>
            </a:pPr>
            <a:r>
              <a:rPr lang="en-AU" dirty="0"/>
              <a:t>		Energy Savings			= 57W x 1.3 Factor for Air Conditioning</a:t>
            </a:r>
          </a:p>
          <a:p>
            <a:pPr marL="0" indent="0">
              <a:buNone/>
            </a:pPr>
            <a:r>
              <a:rPr lang="en-AU" dirty="0"/>
              <a:t>								= 74.1W	x 3,000 Hours (office)</a:t>
            </a:r>
          </a:p>
          <a:p>
            <a:pPr marL="0" indent="0">
              <a:buNone/>
            </a:pPr>
            <a:r>
              <a:rPr lang="en-AU" dirty="0"/>
              <a:t>								= 222,300 WH x 10 Years /1,000</a:t>
            </a:r>
          </a:p>
          <a:p>
            <a:pPr marL="0" indent="0">
              <a:buNone/>
            </a:pPr>
            <a:r>
              <a:rPr lang="en-AU" dirty="0"/>
              <a:t>								= 2.22 MWH x 1.06 Emissions Factor</a:t>
            </a:r>
          </a:p>
          <a:p>
            <a:pPr marL="0" indent="0">
              <a:buNone/>
            </a:pPr>
            <a:r>
              <a:rPr lang="en-AU" dirty="0"/>
              <a:t>								= 2.36 tCO2-e/ESC</a:t>
            </a:r>
          </a:p>
          <a:p>
            <a:pPr marL="0" indent="0">
              <a:buNone/>
            </a:pPr>
            <a:endParaRPr lang="en-AU" dirty="0"/>
          </a:p>
          <a:p>
            <a:pPr marL="0" indent="0">
              <a:buNone/>
            </a:pPr>
            <a:endParaRPr lang="en-AU" dirty="0"/>
          </a:p>
        </p:txBody>
      </p:sp>
    </p:spTree>
    <p:extLst>
      <p:ext uri="{BB962C8B-B14F-4D97-AF65-F5344CB8AC3E}">
        <p14:creationId xmlns:p14="http://schemas.microsoft.com/office/powerpoint/2010/main" val="3894757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475326"/>
            <a:ext cx="8596668" cy="1320800"/>
          </a:xfrm>
        </p:spPr>
        <p:txBody>
          <a:bodyPr/>
          <a:lstStyle/>
          <a:p>
            <a:r>
              <a:rPr lang="en-AU" dirty="0"/>
              <a:t>NSW ESS – Hours of Operation for Different BCA Classifications</a:t>
            </a:r>
          </a:p>
        </p:txBody>
      </p:sp>
      <p:pic>
        <p:nvPicPr>
          <p:cNvPr id="5" name="Content Placeholder 4"/>
          <p:cNvPicPr>
            <a:picLocks noGrp="1" noChangeAspect="1"/>
          </p:cNvPicPr>
          <p:nvPr>
            <p:ph idx="1"/>
          </p:nvPr>
        </p:nvPicPr>
        <p:blipFill>
          <a:blip r:embed="rId2"/>
          <a:stretch>
            <a:fillRect/>
          </a:stretch>
        </p:blipFill>
        <p:spPr>
          <a:xfrm>
            <a:off x="1942859" y="1796126"/>
            <a:ext cx="6066319" cy="4610361"/>
          </a:xfrm>
          <a:prstGeom prst="rect">
            <a:avLst/>
          </a:prstGeom>
        </p:spPr>
      </p:pic>
      <p:sp>
        <p:nvSpPr>
          <p:cNvPr id="4" name="Footer Placeholder 3"/>
          <p:cNvSpPr>
            <a:spLocks noGrp="1"/>
          </p:cNvSpPr>
          <p:nvPr>
            <p:ph type="ftr" sz="quarter" idx="11"/>
          </p:nvPr>
        </p:nvSpPr>
        <p:spPr/>
        <p:txBody>
          <a:bodyPr/>
          <a:lstStyle/>
          <a:p>
            <a:r>
              <a:rPr lang="en-AU"/>
              <a:t>Carbon Blue Document</a:t>
            </a:r>
          </a:p>
        </p:txBody>
      </p:sp>
    </p:spTree>
    <p:extLst>
      <p:ext uri="{BB962C8B-B14F-4D97-AF65-F5344CB8AC3E}">
        <p14:creationId xmlns:p14="http://schemas.microsoft.com/office/powerpoint/2010/main" val="14230531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14400"/>
          </a:xfrm>
        </p:spPr>
        <p:txBody>
          <a:bodyPr>
            <a:normAutofit/>
          </a:bodyPr>
          <a:lstStyle/>
          <a:p>
            <a:pPr algn="ctr"/>
            <a:r>
              <a:rPr lang="en-AU" sz="4800" dirty="0"/>
              <a:t>Examples</a:t>
            </a:r>
          </a:p>
        </p:txBody>
      </p:sp>
      <p:sp>
        <p:nvSpPr>
          <p:cNvPr id="3" name="Content Placeholder 2"/>
          <p:cNvSpPr>
            <a:spLocks noGrp="1"/>
          </p:cNvSpPr>
          <p:nvPr>
            <p:ph idx="1"/>
          </p:nvPr>
        </p:nvSpPr>
        <p:spPr>
          <a:xfrm>
            <a:off x="677334" y="1524001"/>
            <a:ext cx="8596668" cy="4517362"/>
          </a:xfrm>
        </p:spPr>
        <p:txBody>
          <a:bodyPr/>
          <a:lstStyle/>
          <a:p>
            <a:r>
              <a:rPr lang="en-AU" dirty="0"/>
              <a:t>One 400W Mercury Vapour </a:t>
            </a:r>
            <a:r>
              <a:rPr lang="en-AU" dirty="0" err="1"/>
              <a:t>Highbay</a:t>
            </a:r>
            <a:r>
              <a:rPr lang="en-AU" dirty="0"/>
              <a:t> replaced with a 110W LED </a:t>
            </a:r>
            <a:r>
              <a:rPr lang="en-AU" dirty="0" err="1"/>
              <a:t>Highbay</a:t>
            </a:r>
            <a:r>
              <a:rPr lang="en-AU" dirty="0"/>
              <a:t> creates 14.5 ESC in a warehouse (5,000 hours)</a:t>
            </a:r>
          </a:p>
          <a:p>
            <a:r>
              <a:rPr lang="en-AU" dirty="0"/>
              <a:t>One twin T8 with B2 ballast replaced with 31W LED panel creates 2.36 ESC in an air-conditioned office.</a:t>
            </a:r>
          </a:p>
          <a:p>
            <a:endParaRPr lang="en-AU" dirty="0"/>
          </a:p>
          <a:p>
            <a:pPr lvl="8"/>
            <a:r>
              <a:rPr lang="en-AU" sz="1800" dirty="0">
                <a:latin typeface="Calibri" panose="020F0502020204030204" pitchFamily="34" charset="0"/>
                <a:cs typeface="Calibri" panose="020F0502020204030204" pitchFamily="34" charset="0"/>
              </a:rPr>
              <a:t>Multipliers for:</a:t>
            </a:r>
          </a:p>
          <a:p>
            <a:pPr lvl="8"/>
            <a:r>
              <a:rPr lang="en-AU" sz="1800" dirty="0">
                <a:latin typeface="Calibri" panose="020F0502020204030204" pitchFamily="34" charset="0"/>
                <a:cs typeface="Calibri" panose="020F0502020204030204" pitchFamily="34" charset="0"/>
              </a:rPr>
              <a:t>Control Systems 25% depending on which control</a:t>
            </a:r>
          </a:p>
          <a:p>
            <a:pPr lvl="8"/>
            <a:r>
              <a:rPr lang="en-AU" sz="1800" dirty="0">
                <a:latin typeface="Calibri" panose="020F0502020204030204" pitchFamily="34" charset="0"/>
                <a:cs typeface="Calibri" panose="020F0502020204030204" pitchFamily="34" charset="0"/>
              </a:rPr>
              <a:t>Air Conditioning 30%</a:t>
            </a:r>
          </a:p>
        </p:txBody>
      </p:sp>
      <p:sp>
        <p:nvSpPr>
          <p:cNvPr id="4" name="Footer Placeholder 3"/>
          <p:cNvSpPr>
            <a:spLocks noGrp="1"/>
          </p:cNvSpPr>
          <p:nvPr>
            <p:ph type="ftr" sz="quarter" idx="11"/>
          </p:nvPr>
        </p:nvSpPr>
        <p:spPr/>
        <p:txBody>
          <a:bodyPr/>
          <a:lstStyle/>
          <a:p>
            <a:r>
              <a:rPr lang="en-AU"/>
              <a:t>Carbon Blue Document</a:t>
            </a:r>
          </a:p>
        </p:txBody>
      </p:sp>
      <p:pic>
        <p:nvPicPr>
          <p:cNvPr id="5" name="Picture 2" descr="D:\Box Sync\RESA\Installed\Gilbarco\Auburn\Photos\2015-01-12 10.29.0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35849"/>
          <a:stretch/>
        </p:blipFill>
        <p:spPr bwMode="auto">
          <a:xfrm>
            <a:off x="677334" y="3294692"/>
            <a:ext cx="2401146" cy="2738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66178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sz="4800" dirty="0">
                <a:latin typeface="Calibri" panose="020F0502020204030204" pitchFamily="34" charset="0"/>
                <a:cs typeface="Calibri" panose="020F0502020204030204" pitchFamily="34" charset="0"/>
              </a:rPr>
              <a:t>CO2 Free - ACP</a:t>
            </a:r>
          </a:p>
        </p:txBody>
      </p:sp>
      <p:sp>
        <p:nvSpPr>
          <p:cNvPr id="3" name="Content Placeholder 2"/>
          <p:cNvSpPr>
            <a:spLocks noGrp="1"/>
          </p:cNvSpPr>
          <p:nvPr>
            <p:ph idx="1"/>
          </p:nvPr>
        </p:nvSpPr>
        <p:spPr>
          <a:xfrm>
            <a:off x="677334" y="1728103"/>
            <a:ext cx="8596668" cy="3880773"/>
          </a:xfrm>
        </p:spPr>
        <p:txBody>
          <a:bodyPr/>
          <a:lstStyle/>
          <a:p>
            <a:r>
              <a:rPr lang="en-AU" dirty="0">
                <a:latin typeface="Calibri" panose="020F0502020204030204" pitchFamily="34" charset="0"/>
                <a:cs typeface="Calibri" panose="020F0502020204030204" pitchFamily="34" charset="0"/>
              </a:rPr>
              <a:t>Carbon Blue uses CO2 Free as its licensed accredited certificate provider (ACP) to create the certificates</a:t>
            </a:r>
          </a:p>
          <a:p>
            <a:r>
              <a:rPr lang="en-AU" dirty="0">
                <a:latin typeface="Calibri" panose="020F0502020204030204" pitchFamily="34" charset="0"/>
                <a:cs typeface="Calibri" panose="020F0502020204030204" pitchFamily="34" charset="0"/>
              </a:rPr>
              <a:t>Administered by IPART whose costs are covered by $0.80 registration fee/ESC paid by ACP</a:t>
            </a:r>
          </a:p>
          <a:p>
            <a:r>
              <a:rPr lang="en-AU" dirty="0">
                <a:latin typeface="Calibri" panose="020F0502020204030204" pitchFamily="34" charset="0"/>
                <a:cs typeface="Calibri" panose="020F0502020204030204" pitchFamily="34" charset="0"/>
              </a:rPr>
              <a:t>Subject to regular audits to ensure compliance and no fraud – audit costs paid by ACP </a:t>
            </a:r>
          </a:p>
          <a:p>
            <a:r>
              <a:rPr lang="en-AU" dirty="0">
                <a:latin typeface="Calibri" panose="020F0502020204030204" pitchFamily="34" charset="0"/>
                <a:cs typeface="Calibri" panose="020F0502020204030204" pitchFamily="34" charset="0"/>
              </a:rPr>
              <a:t>Must collect and save evidence of the energy saving activity in order to create ESC.  </a:t>
            </a:r>
          </a:p>
          <a:p>
            <a:r>
              <a:rPr lang="en-AU" dirty="0">
                <a:latin typeface="Calibri" panose="020F0502020204030204" pitchFamily="34" charset="0"/>
                <a:cs typeface="Calibri" panose="020F0502020204030204" pitchFamily="34" charset="0"/>
              </a:rPr>
              <a:t>Important that Carbon Blue is engaged at start of project to ensure all evidence is collected. </a:t>
            </a:r>
          </a:p>
          <a:p>
            <a:r>
              <a:rPr lang="en-AU" dirty="0">
                <a:latin typeface="Calibri" panose="020F0502020204030204" pitchFamily="34" charset="0"/>
                <a:cs typeface="Calibri" panose="020F0502020204030204" pitchFamily="34" charset="0"/>
              </a:rPr>
              <a:t>NSW government has given CO2 Free a license to operate as an ACP and to ensure we maintain that license we must operate according to regulatory requirements.</a:t>
            </a:r>
          </a:p>
          <a:p>
            <a:endParaRPr lang="en-AU" dirty="0">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11"/>
          </p:nvPr>
        </p:nvSpPr>
        <p:spPr/>
        <p:txBody>
          <a:bodyPr/>
          <a:lstStyle/>
          <a:p>
            <a:r>
              <a:rPr lang="en-AU" dirty="0"/>
              <a:t>Carbon Blue Document</a:t>
            </a:r>
          </a:p>
        </p:txBody>
      </p:sp>
    </p:spTree>
    <p:extLst>
      <p:ext uri="{BB962C8B-B14F-4D97-AF65-F5344CB8AC3E}">
        <p14:creationId xmlns:p14="http://schemas.microsoft.com/office/powerpoint/2010/main" val="23561187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sz="4800" dirty="0">
                <a:latin typeface="Calibri" panose="020F0502020204030204" pitchFamily="34" charset="0"/>
                <a:cs typeface="Calibri" panose="020F0502020204030204" pitchFamily="34" charset="0"/>
              </a:rPr>
              <a:t>Evidence Requirements</a:t>
            </a:r>
          </a:p>
        </p:txBody>
      </p:sp>
      <p:sp>
        <p:nvSpPr>
          <p:cNvPr id="3" name="Content Placeholder 2"/>
          <p:cNvSpPr>
            <a:spLocks noGrp="1"/>
          </p:cNvSpPr>
          <p:nvPr>
            <p:ph idx="1"/>
          </p:nvPr>
        </p:nvSpPr>
        <p:spPr/>
        <p:txBody>
          <a:bodyPr/>
          <a:lstStyle/>
          <a:p>
            <a:r>
              <a:rPr lang="en-AU" dirty="0"/>
              <a:t>Original Energy Saver details (who pays electricity bill)</a:t>
            </a:r>
          </a:p>
          <a:p>
            <a:r>
              <a:rPr lang="en-AU" dirty="0"/>
              <a:t>Existing End User Equipment (existing lighting)</a:t>
            </a:r>
          </a:p>
          <a:p>
            <a:r>
              <a:rPr lang="en-AU" dirty="0"/>
              <a:t>Upgrade equipment (new lighting)</a:t>
            </a:r>
          </a:p>
          <a:p>
            <a:r>
              <a:rPr lang="en-AU" dirty="0"/>
              <a:t>Installer details and forms</a:t>
            </a:r>
          </a:p>
          <a:p>
            <a:r>
              <a:rPr lang="en-AU" dirty="0"/>
              <a:t>Financial </a:t>
            </a:r>
            <a:r>
              <a:rPr lang="en-AU" dirty="0" smtClean="0"/>
              <a:t>records (tax invoices, payment receipts)</a:t>
            </a:r>
            <a:endParaRPr lang="en-AU" dirty="0"/>
          </a:p>
          <a:p>
            <a:r>
              <a:rPr lang="en-AU" dirty="0"/>
              <a:t>Recycling</a:t>
            </a:r>
          </a:p>
          <a:p>
            <a:endParaRPr lang="en-AU" dirty="0"/>
          </a:p>
          <a:p>
            <a:pPr marL="0" indent="0">
              <a:buNone/>
            </a:pPr>
            <a:r>
              <a:rPr lang="en-AU" dirty="0">
                <a:solidFill>
                  <a:schemeClr val="tx2"/>
                </a:solidFill>
              </a:rPr>
              <a:t>Who collects what? - We will work with you and the contractor</a:t>
            </a:r>
          </a:p>
          <a:p>
            <a:endParaRPr lang="en-AU" dirty="0"/>
          </a:p>
        </p:txBody>
      </p:sp>
      <p:sp>
        <p:nvSpPr>
          <p:cNvPr id="4" name="Footer Placeholder 3"/>
          <p:cNvSpPr>
            <a:spLocks noGrp="1"/>
          </p:cNvSpPr>
          <p:nvPr>
            <p:ph type="ftr" sz="quarter" idx="11"/>
          </p:nvPr>
        </p:nvSpPr>
        <p:spPr/>
        <p:txBody>
          <a:bodyPr/>
          <a:lstStyle/>
          <a:p>
            <a:r>
              <a:rPr lang="en-AU"/>
              <a:t>Carbon Blue Document</a:t>
            </a:r>
          </a:p>
        </p:txBody>
      </p:sp>
    </p:spTree>
    <p:extLst>
      <p:ext uri="{BB962C8B-B14F-4D97-AF65-F5344CB8AC3E}">
        <p14:creationId xmlns:p14="http://schemas.microsoft.com/office/powerpoint/2010/main" val="4144202162"/>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B996A2B45BC474287CA3B39861CC4F0" ma:contentTypeVersion="3" ma:contentTypeDescription="Create a new document." ma:contentTypeScope="" ma:versionID="a26f4b2b6f9fa16c57377efc4734c569">
  <xsd:schema xmlns:xsd="http://www.w3.org/2001/XMLSchema" xmlns:xs="http://www.w3.org/2001/XMLSchema" xmlns:p="http://schemas.microsoft.com/office/2006/metadata/properties" xmlns:ns2="c176e54f-9622-42c7-bb0c-eb81f10a5d2e" xmlns:ns3="1c1cec1d-a7ca-47e9-9dca-7d5958d1cb32" targetNamespace="http://schemas.microsoft.com/office/2006/metadata/properties" ma:root="true" ma:fieldsID="61f36c33308c27d0ea6ee814e1f6f061" ns2:_="" ns3:_="">
    <xsd:import namespace="c176e54f-9622-42c7-bb0c-eb81f10a5d2e"/>
    <xsd:import namespace="1c1cec1d-a7ca-47e9-9dca-7d5958d1cb32"/>
    <xsd:element name="properties">
      <xsd:complexType>
        <xsd:sequence>
          <xsd:element name="documentManagement">
            <xsd:complexType>
              <xsd:all>
                <xsd:element ref="ns2:SharedWithUsers" minOccurs="0"/>
                <xsd:element ref="ns3:Comment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176e54f-9622-42c7-bb0c-eb81f10a5d2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0"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c1cec1d-a7ca-47e9-9dca-7d5958d1cb32" elementFormDefault="qualified">
    <xsd:import namespace="http://schemas.microsoft.com/office/2006/documentManagement/types"/>
    <xsd:import namespace="http://schemas.microsoft.com/office/infopath/2007/PartnerControls"/>
    <xsd:element name="Comments" ma:index="9" nillable="true" ma:displayName="Comments" ma:internalName="Comments">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Comments xmlns="1c1cec1d-a7ca-47e9-9dca-7d5958d1cb3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23A4A5F-5F35-4EAF-AC17-7849A91B093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176e54f-9622-42c7-bb0c-eb81f10a5d2e"/>
    <ds:schemaRef ds:uri="1c1cec1d-a7ca-47e9-9dca-7d5958d1cb3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95B48E0-899E-4DA7-80E1-A6F387F2B9AD}">
  <ds:schemaRefs>
    <ds:schemaRef ds:uri="http://schemas.microsoft.com/office/2006/metadata/properties"/>
    <ds:schemaRef ds:uri="http://schemas.microsoft.com/office/infopath/2007/PartnerControls"/>
    <ds:schemaRef ds:uri="1c1cec1d-a7ca-47e9-9dca-7d5958d1cb32"/>
  </ds:schemaRefs>
</ds:datastoreItem>
</file>

<file path=customXml/itemProps3.xml><?xml version="1.0" encoding="utf-8"?>
<ds:datastoreItem xmlns:ds="http://schemas.openxmlformats.org/officeDocument/2006/customXml" ds:itemID="{F364F953-4D06-4960-AD15-7A1CD63033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Facet</Template>
  <TotalTime>565</TotalTime>
  <Words>1971</Words>
  <Application>Microsoft Macintosh PowerPoint</Application>
  <PresentationFormat>Custom</PresentationFormat>
  <Paragraphs>310</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Facet</vt:lpstr>
      <vt:lpstr>NSW Energy Savings Scheme (ESS) Training</vt:lpstr>
      <vt:lpstr>ESS Background</vt:lpstr>
      <vt:lpstr>Market Based http://greenmarkets.com.au/</vt:lpstr>
      <vt:lpstr>PowerPoint Presentation</vt:lpstr>
      <vt:lpstr>What creates an ESC 1 ESC (energy savings certificate = 1 tonne CO2-e saved (just less than 1 MWh) Old Load (W) – New Load (W) x hours x 10 years / 1000 = X MWh</vt:lpstr>
      <vt:lpstr>NSW ESS – Hours of Operation for Different BCA Classifications</vt:lpstr>
      <vt:lpstr>Examples</vt:lpstr>
      <vt:lpstr>CO2 Free - ACP</vt:lpstr>
      <vt:lpstr>Evidence Requirements</vt:lpstr>
      <vt:lpstr>Original Energy Saver Evidence Required At Quotation Stage</vt:lpstr>
      <vt:lpstr>Existing Lighting</vt:lpstr>
      <vt:lpstr>Upgrade Lighting </vt:lpstr>
      <vt:lpstr>Upgrade Lighting</vt:lpstr>
      <vt:lpstr>Contractor Requirements</vt:lpstr>
      <vt:lpstr>Taking LUX Readings</vt:lpstr>
      <vt:lpstr>PowerPoint Presentation</vt:lpstr>
      <vt:lpstr>Select an appropriate test area within the space</vt:lpstr>
      <vt:lpstr>Example of test area in a carpark</vt:lpstr>
      <vt:lpstr>Example of test area in a small office</vt:lpstr>
      <vt:lpstr>LUX level requirements</vt:lpstr>
      <vt:lpstr>Record the measurements in a table</vt:lpstr>
      <vt:lpstr>Update ceiling plan with lux test areas</vt:lpstr>
      <vt:lpstr>Recycling/Waste Management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NSW Energy Savings Scheme (ESS) Training</dc:title>
  <dc:creator>Cameron Denny</dc:creator>
  <cp:lastModifiedBy>Lars Lohmann</cp:lastModifiedBy>
  <cp:revision>32</cp:revision>
  <dcterms:created xsi:type="dcterms:W3CDTF">2017-02-10T03:17:38Z</dcterms:created>
  <dcterms:modified xsi:type="dcterms:W3CDTF">2017-03-10T22:29:15Z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0x0101001B996A2B45BC474287CA3B39861CC4F0</vt:lpwstr>
  </property>
</Properties>
</file>